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57"/>
  </p:notesMasterIdLst>
  <p:sldIdLst>
    <p:sldId id="311" r:id="rId2"/>
    <p:sldId id="1199" r:id="rId3"/>
    <p:sldId id="1200" r:id="rId4"/>
    <p:sldId id="1202" r:id="rId5"/>
    <p:sldId id="1203" r:id="rId6"/>
    <p:sldId id="1204" r:id="rId7"/>
    <p:sldId id="1225" r:id="rId8"/>
    <p:sldId id="1226" r:id="rId9"/>
    <p:sldId id="1227" r:id="rId10"/>
    <p:sldId id="1228" r:id="rId11"/>
    <p:sldId id="1229" r:id="rId12"/>
    <p:sldId id="1230" r:id="rId13"/>
    <p:sldId id="1231" r:id="rId14"/>
    <p:sldId id="1232" r:id="rId15"/>
    <p:sldId id="1233" r:id="rId16"/>
    <p:sldId id="1234" r:id="rId17"/>
    <p:sldId id="1235" r:id="rId18"/>
    <p:sldId id="1236" r:id="rId19"/>
    <p:sldId id="1237" r:id="rId20"/>
    <p:sldId id="1238" r:id="rId21"/>
    <p:sldId id="1239" r:id="rId22"/>
    <p:sldId id="1240" r:id="rId23"/>
    <p:sldId id="1241" r:id="rId24"/>
    <p:sldId id="1242" r:id="rId25"/>
    <p:sldId id="1243" r:id="rId26"/>
    <p:sldId id="1244" r:id="rId27"/>
    <p:sldId id="1245" r:id="rId28"/>
    <p:sldId id="1246" r:id="rId29"/>
    <p:sldId id="1247" r:id="rId30"/>
    <p:sldId id="1248" r:id="rId31"/>
    <p:sldId id="1249" r:id="rId32"/>
    <p:sldId id="1250" r:id="rId33"/>
    <p:sldId id="1251" r:id="rId34"/>
    <p:sldId id="1206" r:id="rId35"/>
    <p:sldId id="1201" r:id="rId36"/>
    <p:sldId id="1214" r:id="rId37"/>
    <p:sldId id="1213" r:id="rId38"/>
    <p:sldId id="1218" r:id="rId39"/>
    <p:sldId id="1211" r:id="rId40"/>
    <p:sldId id="1217" r:id="rId41"/>
    <p:sldId id="1219" r:id="rId42"/>
    <p:sldId id="1215" r:id="rId43"/>
    <p:sldId id="1216" r:id="rId44"/>
    <p:sldId id="1220" r:id="rId45"/>
    <p:sldId id="1222" r:id="rId46"/>
    <p:sldId id="1205" r:id="rId47"/>
    <p:sldId id="1208" r:id="rId48"/>
    <p:sldId id="1209" r:id="rId49"/>
    <p:sldId id="1210" r:id="rId50"/>
    <p:sldId id="1221" r:id="rId51"/>
    <p:sldId id="1223" r:id="rId52"/>
    <p:sldId id="1224" r:id="rId53"/>
    <p:sldId id="1207" r:id="rId54"/>
    <p:sldId id="1253" r:id="rId55"/>
    <p:sldId id="1252" r:id="rId56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A7B543"/>
    <a:srgbClr val="4472C4"/>
    <a:srgbClr val="FFA557"/>
    <a:srgbClr val="F2F2F2"/>
    <a:srgbClr val="DC494A"/>
    <a:srgbClr val="FF9D48"/>
    <a:srgbClr val="E67778"/>
    <a:srgbClr val="E46E6F"/>
    <a:srgbClr val="FF92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2AC27AA-510F-4016-8D64-36624B9262BC}">
  <a:tblStyle styleId="{32AC27AA-510F-4016-8D64-36624B9262BC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Средний стиль 3 — акцент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4" autoAdjust="0"/>
    <p:restoredTop sz="94674"/>
  </p:normalViewPr>
  <p:slideViewPr>
    <p:cSldViewPr snapToGrid="0">
      <p:cViewPr varScale="1">
        <p:scale>
          <a:sx n="119" d="100"/>
          <a:sy n="119" d="100"/>
        </p:scale>
        <p:origin x="127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309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1091845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197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5169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761480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68077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31906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31152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67452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88327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189540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01210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0301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150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45911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43000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293760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846170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96627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267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392913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02379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71561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18434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766047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39263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882555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3183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04334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87824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75726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39049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687717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993444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3630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099591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8824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093514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2081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3432396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815559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49026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411899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3654746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8147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0607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207913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575822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884231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44794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32704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5955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91833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8587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88435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8436" name="Slide Number Placeholder 3"/>
          <p:cNvSpPr>
            <a:spLocks noGrp="1"/>
          </p:cNvSpPr>
          <p:nvPr>
            <p:ph type="sldNum" sz="quarter" idx="4294967295"/>
          </p:nvPr>
        </p:nvSpPr>
        <p:spPr bwMode="auto">
          <a:xfrm>
            <a:off x="3885453" y="8686800"/>
            <a:ext cx="2972547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  <a:sym typeface="Times New Roman" panose="02020603050405020304" pitchFamily="18" charset="0"/>
              </a:defRPr>
            </a:lvl9pPr>
          </a:lstStyle>
          <a:p>
            <a:fld id="{3FC9DDA4-3AF3-4A89-93E1-18E97E6964CA}" type="slidenum">
              <a:rPr lang="en-US" altLang="en-US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9438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5_Титульный слайд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362758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7_Титульный слайд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44421534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None/>
              <a:defRPr sz="3000" b="1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l" rtl="0">
              <a:lnSpc>
                <a:spcPct val="117647"/>
              </a:lnSpc>
              <a:spcBef>
                <a:spcPts val="0"/>
              </a:spcBef>
              <a:spcAft>
                <a:spcPts val="0"/>
              </a:spcAft>
              <a:buNone/>
              <a:defRPr sz="3400" b="1" i="0" u="none" strike="noStrike" cap="none">
                <a:solidFill>
                  <a:srgbClr val="9933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Font typeface="Merriweather Sans"/>
              <a:buNone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rtl="0"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Font typeface="Times New Roman"/>
              <a:buNone/>
              <a:defRPr sz="2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03447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457200" y="92074"/>
            <a:ext cx="8229600" cy="15081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/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object 2">
            <a:extLst>
              <a:ext uri="{FF2B5EF4-FFF2-40B4-BE49-F238E27FC236}">
                <a16:creationId xmlns:a16="http://schemas.microsoft.com/office/drawing/2014/main" xmlns="" id="{942B4F3D-0A1F-4D19-B93A-D2C1183FD987}"/>
              </a:ext>
            </a:extLst>
          </p:cNvPr>
          <p:cNvSpPr/>
          <p:nvPr userDrawn="1"/>
        </p:nvSpPr>
        <p:spPr>
          <a:xfrm>
            <a:off x="0" y="6487872"/>
            <a:ext cx="9144000" cy="369662"/>
          </a:xfrm>
          <a:prstGeom prst="rect">
            <a:avLst/>
          </a:prstGeom>
          <a:blipFill>
            <a:blip r:embed="rId5" cstate="print"/>
            <a:stretch>
              <a:fillRect t="-1024440" b="-1"/>
            </a:stretch>
          </a:blipFill>
        </p:spPr>
        <p:txBody>
          <a:bodyPr wrap="square" lIns="0" tIns="0" rIns="0" bIns="0" rtlCol="0"/>
          <a:lstStyle/>
          <a:p>
            <a:endParaRPr sz="637" dirty="0"/>
          </a:p>
        </p:txBody>
      </p:sp>
      <p:sp>
        <p:nvSpPr>
          <p:cNvPr id="6" name="Номер слайда 6">
            <a:extLst>
              <a:ext uri="{FF2B5EF4-FFF2-40B4-BE49-F238E27FC236}">
                <a16:creationId xmlns:a16="http://schemas.microsoft.com/office/drawing/2014/main" xmlns="" id="{22003890-35A6-4D81-88D5-A33CD0B73715}"/>
              </a:ext>
            </a:extLst>
          </p:cNvPr>
          <p:cNvSpPr txBox="1">
            <a:spLocks/>
          </p:cNvSpPr>
          <p:nvPr userDrawn="1"/>
        </p:nvSpPr>
        <p:spPr>
          <a:xfrm>
            <a:off x="0" y="6609673"/>
            <a:ext cx="239720" cy="126060"/>
          </a:xfrm>
          <a:prstGeom prst="rect">
            <a:avLst/>
          </a:prstGeom>
          <a:solidFill>
            <a:srgbClr val="A7B543"/>
          </a:solidFill>
        </p:spPr>
        <p:txBody>
          <a:bodyPr wrap="square" lIns="0" tIns="0" rIns="0" bIns="0">
            <a:spAutoFit/>
          </a:bodyPr>
          <a:lstStyle>
            <a:defPPr>
              <a:defRPr lang="ru-RU"/>
            </a:defPPr>
            <a:lvl1pPr marL="0" algn="r" defTabSz="914400" rtl="0" eaLnBrk="1" latinLnBrk="0" hangingPunct="1"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6F15528-21DE-4FAA-801E-634DDDAF4B2B}" type="slidenum">
              <a:rPr lang="ru-RU" sz="819" smtClean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pPr/>
              <a:t>‹#›</a:t>
            </a:fld>
            <a:endParaRPr lang="ru-RU" sz="1455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xmlns="" id="{A2B6896B-83B6-4317-8BEF-0C7BA2BF66C9}"/>
              </a:ext>
            </a:extLst>
          </p:cNvPr>
          <p:cNvSpPr/>
          <p:nvPr userDrawn="1"/>
        </p:nvSpPr>
        <p:spPr>
          <a:xfrm>
            <a:off x="3167481" y="6533443"/>
            <a:ext cx="1792224" cy="278520"/>
          </a:xfrm>
          <a:prstGeom prst="rect">
            <a:avLst/>
          </a:prstGeom>
          <a:solidFill>
            <a:srgbClr val="A7B543"/>
          </a:solidFill>
          <a:ln w="12700" cap="flat">
            <a:solidFill>
              <a:srgbClr val="A7B543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938894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5" r:id="rId2"/>
    <p:sldLayoutId id="2147483677" r:id="rId3"/>
  </p:sldLayoutIdLst>
  <p:transition spd="med"/>
  <p:txStyles>
    <p:titleStyle>
      <a:lvl1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6858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300" b="0" i="0" u="none" strike="noStrike" cap="none" spc="0" baseline="0"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171450" marR="0" indent="-17145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542925" marR="0" indent="-200025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925829" marR="0" indent="-240029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2954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16383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19812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23241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26670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3009900" marR="0" indent="-266700" algn="l" defTabSz="685800" rtl="0" latinLnBrk="0">
        <a:lnSpc>
          <a:spcPct val="90000"/>
        </a:lnSpc>
        <a:spcBef>
          <a:spcPts val="750"/>
        </a:spcBef>
        <a:spcAft>
          <a:spcPts val="0"/>
        </a:spcAft>
        <a:buClrTx/>
        <a:buSzPct val="100000"/>
        <a:buFont typeface="Arial"/>
        <a:buChar char="•"/>
        <a:tabLst/>
        <a:defRPr sz="21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1pPr>
      <a:lvl2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2pPr>
      <a:lvl3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3pPr>
      <a:lvl4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4pPr>
      <a:lvl5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5pPr>
      <a:lvl6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6pPr>
      <a:lvl7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7pPr>
      <a:lvl8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8pPr>
      <a:lvl9pPr marL="0" marR="0" indent="0" algn="r" defTabSz="6858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peakerdeck.com/skibish/a-note-about-anomalies-articl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arxiv.org/pdf/1901.03407.pdf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jp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abs/1506.02216" TargetMode="External"/><Relationship Id="rId5" Type="http://schemas.openxmlformats.org/officeDocument/2006/relationships/hyperlink" Target="https://towardsdatascience.com/intuitively-understanding-variational-autoencoders-1bfe67eb5daf" TargetMode="Externa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1.03407.pdf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hyperlink" Target="https://arxiv.org/pdf/1606.05908.pdf" TargetMode="External"/><Relationship Id="rId7" Type="http://schemas.openxmlformats.org/officeDocument/2006/relationships/image" Target="../media/image27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5" Type="http://schemas.openxmlformats.org/officeDocument/2006/relationships/image" Target="../media/image28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19" Type="http://schemas.openxmlformats.org/officeDocument/2006/relationships/image" Target="../media/image51.png"/><Relationship Id="rId4" Type="http://schemas.openxmlformats.org/officeDocument/2006/relationships/image" Target="../media/image38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3" Type="http://schemas.openxmlformats.org/officeDocument/2006/relationships/hyperlink" Target="https://arxiv.org/pdf/1606.05908.pdf" TargetMode="External"/><Relationship Id="rId21" Type="http://schemas.openxmlformats.org/officeDocument/2006/relationships/image" Target="../media/image58.png"/><Relationship Id="rId7" Type="http://schemas.openxmlformats.org/officeDocument/2006/relationships/image" Target="../media/image53.png"/><Relationship Id="rId12" Type="http://schemas.openxmlformats.org/officeDocument/2006/relationships/image" Target="../media/image44.png"/><Relationship Id="rId1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6" Type="http://schemas.openxmlformats.org/officeDocument/2006/relationships/image" Target="../media/image48.png"/><Relationship Id="rId20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11" Type="http://schemas.openxmlformats.org/officeDocument/2006/relationships/image" Target="../media/image57.png"/><Relationship Id="rId5" Type="http://schemas.openxmlformats.org/officeDocument/2006/relationships/image" Target="../media/image52.png"/><Relationship Id="rId15" Type="http://schemas.openxmlformats.org/officeDocument/2006/relationships/image" Target="../media/image47.png"/><Relationship Id="rId23" Type="http://schemas.openxmlformats.org/officeDocument/2006/relationships/image" Target="../media/image60.jpg"/><Relationship Id="rId10" Type="http://schemas.openxmlformats.org/officeDocument/2006/relationships/image" Target="../media/image56.png"/><Relationship Id="rId19" Type="http://schemas.openxmlformats.org/officeDocument/2006/relationships/image" Target="../media/image51.png"/><Relationship Id="rId4" Type="http://schemas.openxmlformats.org/officeDocument/2006/relationships/image" Target="../media/image28.png"/><Relationship Id="rId9" Type="http://schemas.openxmlformats.org/officeDocument/2006/relationships/image" Target="../media/image55.png"/><Relationship Id="rId14" Type="http://schemas.openxmlformats.org/officeDocument/2006/relationships/image" Target="../media/image46.png"/><Relationship Id="rId22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511.05644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5644.pdf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511.05644.pdf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arxiv.org/pdf/1901.03407.pdf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802.09088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papers.nips.cc/paper/7915-generative-probabilistic-novelty-detection-with-adversarial-autoencoders.pdf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federation.edu.au/__data/assets/pdf_file/0011/443666/ICDM2018-Tutorial-Final.pdf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901.03407.pdf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Текст 2"/>
          <p:cNvSpPr txBox="1">
            <a:spLocks noGrp="1"/>
          </p:cNvSpPr>
          <p:nvPr>
            <p:ph type="body" sz="quarter" idx="4294967295"/>
          </p:nvPr>
        </p:nvSpPr>
        <p:spPr>
          <a:xfrm>
            <a:off x="681422" y="5601066"/>
            <a:ext cx="3835004" cy="373856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0" indent="0">
              <a:buSzTx/>
              <a:buNone/>
              <a:defRPr sz="2400"/>
            </a:lvl1pPr>
          </a:lstStyle>
          <a:p>
            <a:r>
              <a:rPr lang="en-US" sz="2200" dirty="0">
                <a:latin typeface="Calibri Light"/>
                <a:cs typeface="Calibri Light"/>
                <a:sym typeface="Calibri Light"/>
              </a:rPr>
              <a:t>31 January </a:t>
            </a:r>
            <a:r>
              <a:rPr lang="ru-RU" sz="2200" dirty="0">
                <a:latin typeface="Calibri Light"/>
                <a:cs typeface="Calibri Light"/>
                <a:sym typeface="Calibri Light"/>
              </a:rPr>
              <a:t>20</a:t>
            </a:r>
            <a:r>
              <a:rPr lang="en-US" sz="2200" dirty="0">
                <a:latin typeface="Calibri Light"/>
                <a:cs typeface="Calibri Light"/>
                <a:sym typeface="Calibri Light"/>
              </a:rPr>
              <a:t>20</a:t>
            </a:r>
            <a:endParaRPr sz="2200" dirty="0">
              <a:latin typeface="Calibri Light"/>
              <a:cs typeface="Calibri Light"/>
              <a:sym typeface="Calibri Light"/>
            </a:endParaRPr>
          </a:p>
        </p:txBody>
      </p:sp>
      <p:sp>
        <p:nvSpPr>
          <p:cNvPr id="35" name="Заголовок 4"/>
          <p:cNvSpPr txBox="1"/>
          <p:nvPr/>
        </p:nvSpPr>
        <p:spPr>
          <a:xfrm>
            <a:off x="681422" y="1576190"/>
            <a:ext cx="5400601" cy="9556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spAutoFit/>
          </a:bodyPr>
          <a:lstStyle>
            <a:lvl1pPr>
              <a:lnSpc>
                <a:spcPct val="90000"/>
              </a:lnSpc>
              <a:defRPr sz="54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 sz="3200" dirty="0"/>
              <a:t>Anomaly detection in time series data</a:t>
            </a:r>
            <a:endParaRPr lang="ru-RU" sz="3200" dirty="0"/>
          </a:p>
        </p:txBody>
      </p:sp>
      <p:sp>
        <p:nvSpPr>
          <p:cNvPr id="36" name="Заголовок 4"/>
          <p:cNvSpPr txBox="1"/>
          <p:nvPr/>
        </p:nvSpPr>
        <p:spPr>
          <a:xfrm>
            <a:off x="681422" y="3923627"/>
            <a:ext cx="5400601" cy="87148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 anchor="ctr">
            <a:normAutofit/>
          </a:bodyPr>
          <a:lstStyle>
            <a:lvl1pPr>
              <a:lnSpc>
                <a:spcPct val="90000"/>
              </a:lnSpc>
              <a:defRPr sz="31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 hangingPunct="0"/>
            <a:r>
              <a:rPr lang="en-US" sz="2325" dirty="0" err="1"/>
              <a:t>Zaytsev</a:t>
            </a:r>
            <a:r>
              <a:rPr lang="en-US" sz="2325" dirty="0"/>
              <a:t> Alexey, Lab head, </a:t>
            </a:r>
            <a:r>
              <a:rPr lang="en-US" sz="2325" dirty="0" err="1" smtClean="0"/>
              <a:t>Skoltech</a:t>
            </a:r>
            <a:endParaRPr lang="ru-RU" sz="2325" dirty="0" smtClean="0"/>
          </a:p>
          <a:p>
            <a:pPr hangingPunct="0"/>
            <a:r>
              <a:rPr lang="en-US" sz="2325" dirty="0" smtClean="0"/>
              <a:t>Nikita </a:t>
            </a:r>
            <a:r>
              <a:rPr lang="en-US" sz="2325" dirty="0" err="1" smtClean="0"/>
              <a:t>Kluchnikov</a:t>
            </a:r>
            <a:r>
              <a:rPr lang="en-US" sz="2325" dirty="0" smtClean="0"/>
              <a:t>, PhD student</a:t>
            </a:r>
            <a:endParaRPr sz="2325" dirty="0"/>
          </a:p>
        </p:txBody>
      </p:sp>
    </p:spTree>
    <p:extLst>
      <p:ext uri="{BB962C8B-B14F-4D97-AF65-F5344CB8AC3E}">
        <p14:creationId xmlns:p14="http://schemas.microsoft.com/office/powerpoint/2010/main" val="2925816723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640899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Real world change point: internet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94BAB6-A070-4622-A053-84436C0A749A}"/>
              </a:ext>
            </a:extLst>
          </p:cNvPr>
          <p:cNvSpPr/>
          <p:nvPr/>
        </p:nvSpPr>
        <p:spPr>
          <a:xfrm>
            <a:off x="239198" y="79273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Web-site visits</a:t>
            </a:r>
            <a:endParaRPr lang="ru-RU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D4267564-7C7B-4C50-A927-DB30C83A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662" y="1795462"/>
            <a:ext cx="844867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31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620907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Real world change point: drilling data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94BAB6-A070-4622-A053-84436C0A749A}"/>
              </a:ext>
            </a:extLst>
          </p:cNvPr>
          <p:cNvSpPr/>
          <p:nvPr/>
        </p:nvSpPr>
        <p:spPr>
          <a:xfrm>
            <a:off x="239198" y="79273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Nuclear-magnetic response during the drilling of a well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97D0C011-77E1-45F3-9CC1-685E916346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75" y="1338262"/>
            <a:ext cx="7791450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368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842762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Applications of change point &amp; 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E8D89D6F-ADF7-4679-A6C0-20D8467DEEF0}"/>
              </a:ext>
            </a:extLst>
          </p:cNvPr>
          <p:cNvSpPr/>
          <p:nvPr/>
        </p:nvSpPr>
        <p:spPr>
          <a:xfrm>
            <a:off x="239198" y="830661"/>
            <a:ext cx="791725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/>
              <a:t>Detection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</a:t>
            </a:r>
            <a:r>
              <a:rPr lang="ru-RU" sz="1800" dirty="0" err="1"/>
              <a:t>computer</a:t>
            </a:r>
            <a:r>
              <a:rPr lang="ru-RU" sz="1800" dirty="0"/>
              <a:t> </a:t>
            </a:r>
            <a:r>
              <a:rPr lang="ru-RU" sz="1800" dirty="0" err="1"/>
              <a:t>network</a:t>
            </a:r>
            <a:r>
              <a:rPr lang="ru-RU" sz="1800" dirty="0"/>
              <a:t> </a:t>
            </a:r>
            <a:r>
              <a:rPr lang="ru-RU" sz="1800" dirty="0" err="1"/>
              <a:t>intrusions</a:t>
            </a:r>
            <a:r>
              <a:rPr lang="ru-RU" sz="1800" dirty="0"/>
              <a:t> (</a:t>
            </a:r>
            <a:r>
              <a:rPr lang="ru-RU" sz="1800" dirty="0" err="1"/>
              <a:t>attacks</a:t>
            </a:r>
            <a:r>
              <a:rPr lang="ru-RU" sz="1800" dirty="0"/>
              <a:t> </a:t>
            </a:r>
            <a:r>
              <a:rPr lang="ru-RU" sz="1800" dirty="0" err="1"/>
              <a:t>leading</a:t>
            </a:r>
            <a:r>
              <a:rPr lang="ru-RU" sz="1800" dirty="0"/>
              <a:t> </a:t>
            </a:r>
            <a:r>
              <a:rPr lang="ru-RU" sz="1800" dirty="0" err="1"/>
              <a:t>to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change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 </a:t>
            </a:r>
            <a:r>
              <a:rPr lang="ru-RU" sz="1800" dirty="0" err="1"/>
              <a:t>transmitted</a:t>
            </a:r>
            <a:r>
              <a:rPr lang="ru-RU" sz="1800" dirty="0"/>
              <a:t> </a:t>
            </a:r>
            <a:r>
              <a:rPr lang="ru-RU" sz="1800" dirty="0" err="1"/>
              <a:t>traffic</a:t>
            </a:r>
            <a:r>
              <a:rPr lang="ru-RU" sz="1800" dirty="0"/>
              <a:t> </a:t>
            </a:r>
            <a:r>
              <a:rPr lang="ru-RU" sz="1800" dirty="0" err="1"/>
              <a:t>volume</a:t>
            </a:r>
            <a:r>
              <a:rPr lang="ru-RU" sz="1800" dirty="0"/>
              <a:t>) [</a:t>
            </a:r>
            <a:r>
              <a:rPr lang="ru-RU" sz="1800" dirty="0" err="1"/>
              <a:t>Kim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2004; </a:t>
            </a:r>
            <a:r>
              <a:rPr lang="ru-RU" sz="1800" dirty="0" err="1"/>
              <a:t>Alexander</a:t>
            </a:r>
            <a:r>
              <a:rPr lang="ru-RU" sz="1800" dirty="0"/>
              <a:t> G </a:t>
            </a:r>
            <a:r>
              <a:rPr lang="ru-RU" sz="1800" dirty="0" err="1"/>
              <a:t>Tartakovsky</a:t>
            </a:r>
            <a:r>
              <a:rPr lang="ru-RU" sz="1800" dirty="0"/>
              <a:t> 2003;Alexander G. </a:t>
            </a:r>
            <a:r>
              <a:rPr lang="ru-RU" sz="1800" dirty="0" err="1"/>
              <a:t>Tartakovsky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2006]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/>
              <a:t>Anomaly</a:t>
            </a:r>
            <a:r>
              <a:rPr lang="ru-RU" sz="1800" dirty="0"/>
              <a:t> </a:t>
            </a:r>
            <a:r>
              <a:rPr lang="ru-RU" sz="1800" dirty="0" err="1"/>
              <a:t>detection</a:t>
            </a:r>
            <a:r>
              <a:rPr lang="ru-RU" sz="1800" dirty="0"/>
              <a:t> </a:t>
            </a:r>
            <a:r>
              <a:rPr lang="ru-RU" sz="1800" dirty="0" err="1"/>
              <a:t>in</a:t>
            </a:r>
            <a:r>
              <a:rPr lang="ru-RU" sz="1800" dirty="0"/>
              <a:t> </a:t>
            </a:r>
            <a:r>
              <a:rPr lang="ru-RU" sz="1800" dirty="0" err="1"/>
              <a:t>data</a:t>
            </a:r>
            <a:r>
              <a:rPr lang="ru-RU" sz="1800" dirty="0"/>
              <a:t> </a:t>
            </a:r>
            <a:r>
              <a:rPr lang="ru-RU" sz="1800" dirty="0" err="1"/>
              <a:t>transmission</a:t>
            </a:r>
            <a:r>
              <a:rPr lang="ru-RU" sz="1800" dirty="0"/>
              <a:t> </a:t>
            </a:r>
            <a:r>
              <a:rPr lang="ru-RU" sz="1800" dirty="0" err="1"/>
              <a:t>networks</a:t>
            </a:r>
            <a:r>
              <a:rPr lang="ru-RU" sz="1800" dirty="0"/>
              <a:t> (</a:t>
            </a:r>
            <a:r>
              <a:rPr lang="ru-RU" sz="1800" dirty="0" err="1"/>
              <a:t>video</a:t>
            </a:r>
            <a:r>
              <a:rPr lang="ru-RU" sz="1800" dirty="0"/>
              <a:t> </a:t>
            </a:r>
            <a:r>
              <a:rPr lang="ru-RU" sz="1800" dirty="0" err="1"/>
              <a:t>streams</a:t>
            </a:r>
            <a:r>
              <a:rPr lang="ru-RU" sz="1800" dirty="0"/>
              <a:t> </a:t>
            </a:r>
            <a:r>
              <a:rPr lang="ru-RU" sz="1800" dirty="0" err="1"/>
              <a:t>in</a:t>
            </a:r>
            <a:r>
              <a:rPr lang="ru-RU" sz="1800" dirty="0"/>
              <a:t> </a:t>
            </a:r>
            <a:r>
              <a:rPr lang="ru-RU" sz="1800" dirty="0" err="1"/>
              <a:t>systemsvideo</a:t>
            </a:r>
            <a:r>
              <a:rPr lang="ru-RU" sz="1800" dirty="0"/>
              <a:t> </a:t>
            </a:r>
            <a:r>
              <a:rPr lang="ru-RU" sz="1800" dirty="0" err="1"/>
              <a:t>surveillance</a:t>
            </a:r>
            <a:r>
              <a:rPr lang="ru-RU" sz="1800" dirty="0"/>
              <a:t>, </a:t>
            </a:r>
            <a:r>
              <a:rPr lang="ru-RU" sz="1800" dirty="0" err="1"/>
              <a:t>network</a:t>
            </a:r>
            <a:r>
              <a:rPr lang="ru-RU" sz="1800" dirty="0"/>
              <a:t> </a:t>
            </a:r>
            <a:r>
              <a:rPr lang="ru-RU" sz="1800" dirty="0" err="1"/>
              <a:t>traffic</a:t>
            </a:r>
            <a:r>
              <a:rPr lang="ru-RU" sz="1800" dirty="0"/>
              <a:t>, </a:t>
            </a:r>
            <a:r>
              <a:rPr lang="ru-RU" sz="1800" dirty="0" err="1"/>
              <a:t>etc</a:t>
            </a:r>
            <a:r>
              <a:rPr lang="ru-RU" sz="1800" dirty="0"/>
              <a:t>.) [</a:t>
            </a:r>
            <a:r>
              <a:rPr lang="ru-RU" sz="1800" dirty="0" err="1"/>
              <a:t>Casas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2010; </a:t>
            </a:r>
            <a:r>
              <a:rPr lang="ru-RU" sz="1800" dirty="0" err="1"/>
              <a:t>Lakhina</a:t>
            </a:r>
            <a:r>
              <a:rPr lang="ru-RU" sz="1800" dirty="0"/>
              <a:t>, </a:t>
            </a:r>
            <a:r>
              <a:rPr lang="ru-RU" sz="1800" dirty="0" err="1"/>
              <a:t>Crovella</a:t>
            </a:r>
            <a:r>
              <a:rPr lang="ru-RU" sz="1800" dirty="0"/>
              <a:t> </a:t>
            </a:r>
            <a:r>
              <a:rPr lang="ru-RU" sz="1800" dirty="0" err="1"/>
              <a:t>andChristiphe</a:t>
            </a:r>
            <a:r>
              <a:rPr lang="ru-RU" sz="1800" dirty="0"/>
              <a:t> </a:t>
            </a:r>
            <a:r>
              <a:rPr lang="ru-RU" sz="1800" dirty="0" err="1"/>
              <a:t>Diot</a:t>
            </a:r>
            <a:r>
              <a:rPr lang="ru-RU" sz="1800" dirty="0"/>
              <a:t> 2004; </a:t>
            </a:r>
            <a:r>
              <a:rPr lang="ru-RU" sz="1800" dirty="0" err="1"/>
              <a:t>Lakhina</a:t>
            </a:r>
            <a:r>
              <a:rPr lang="ru-RU" sz="1800" dirty="0"/>
              <a:t>, </a:t>
            </a:r>
            <a:r>
              <a:rPr lang="ru-RU" sz="1800" dirty="0" err="1"/>
              <a:t>Crovella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</a:t>
            </a:r>
            <a:r>
              <a:rPr lang="ru-RU" sz="1800" dirty="0" err="1"/>
              <a:t>Christophe</a:t>
            </a:r>
            <a:r>
              <a:rPr lang="ru-RU" sz="1800" dirty="0"/>
              <a:t> </a:t>
            </a:r>
            <a:r>
              <a:rPr lang="ru-RU" sz="1800" dirty="0" err="1"/>
              <a:t>Diot</a:t>
            </a:r>
            <a:r>
              <a:rPr lang="ru-RU" sz="1800" dirty="0"/>
              <a:t> 2004; </a:t>
            </a:r>
            <a:r>
              <a:rPr lang="ru-RU" sz="1800" dirty="0" err="1"/>
              <a:t>Pham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2014]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/>
              <a:t>Fault</a:t>
            </a:r>
            <a:r>
              <a:rPr lang="ru-RU" sz="1800" dirty="0"/>
              <a:t> </a:t>
            </a:r>
            <a:r>
              <a:rPr lang="ru-RU" sz="1800" dirty="0" err="1"/>
              <a:t>detection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</a:t>
            </a:r>
            <a:r>
              <a:rPr lang="ru-RU" sz="1800" dirty="0" err="1"/>
              <a:t>isolation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</a:t>
            </a:r>
            <a:r>
              <a:rPr lang="ru-RU" sz="1800" dirty="0" err="1"/>
              <a:t>components</a:t>
            </a:r>
            <a:r>
              <a:rPr lang="ru-RU" sz="1800" dirty="0"/>
              <a:t> </a:t>
            </a:r>
            <a:r>
              <a:rPr lang="ru-RU" sz="1800" dirty="0" err="1"/>
              <a:t>for</a:t>
            </a:r>
            <a:r>
              <a:rPr lang="ru-RU" sz="1800" dirty="0"/>
              <a:t> </a:t>
            </a:r>
            <a:r>
              <a:rPr lang="ru-RU" sz="1800" dirty="0" err="1"/>
              <a:t>vehicle</a:t>
            </a:r>
            <a:r>
              <a:rPr lang="ru-RU" sz="1800" dirty="0"/>
              <a:t> </a:t>
            </a:r>
            <a:r>
              <a:rPr lang="ru-RU" sz="1800" dirty="0" err="1"/>
              <a:t>management</a:t>
            </a:r>
            <a:r>
              <a:rPr lang="ru-RU" sz="1800" dirty="0"/>
              <a:t> </a:t>
            </a:r>
            <a:r>
              <a:rPr lang="ru-RU" sz="1800" dirty="0" err="1"/>
              <a:t>system</a:t>
            </a:r>
            <a:r>
              <a:rPr lang="ru-RU" sz="1800" dirty="0"/>
              <a:t> [</a:t>
            </a:r>
            <a:r>
              <a:rPr lang="ru-RU" sz="1800" dirty="0" err="1"/>
              <a:t>Malladi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1999; </a:t>
            </a:r>
            <a:r>
              <a:rPr lang="ru-RU" sz="1800" dirty="0" err="1"/>
              <a:t>Willsky</a:t>
            </a:r>
            <a:r>
              <a:rPr lang="ru-RU" sz="1800" dirty="0"/>
              <a:t> 1976]I </a:t>
            </a:r>
            <a:r>
              <a:rPr lang="ru-RU" sz="1800" dirty="0" err="1"/>
              <a:t>Monitoring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integrity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a </a:t>
            </a:r>
            <a:r>
              <a:rPr lang="ru-RU" sz="1800" dirty="0" err="1"/>
              <a:t>geopositioning</a:t>
            </a:r>
            <a:r>
              <a:rPr lang="ru-RU" sz="1800" dirty="0"/>
              <a:t> </a:t>
            </a:r>
            <a:r>
              <a:rPr lang="ru-RU" sz="1800" dirty="0" err="1"/>
              <a:t>system</a:t>
            </a:r>
            <a:r>
              <a:rPr lang="ru-RU" sz="1800" dirty="0"/>
              <a:t> [</a:t>
            </a:r>
            <a:r>
              <a:rPr lang="ru-RU" sz="1800" dirty="0" err="1"/>
              <a:t>Basseville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2002]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 err="1"/>
              <a:t>Detection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</a:t>
            </a:r>
            <a:r>
              <a:rPr lang="ru-RU" sz="1800" dirty="0" err="1"/>
              <a:t>changes</a:t>
            </a:r>
            <a:r>
              <a:rPr lang="ru-RU" sz="1800" dirty="0"/>
              <a:t> </a:t>
            </a:r>
            <a:r>
              <a:rPr lang="ru-RU" sz="1800" dirty="0" err="1"/>
              <a:t>in</a:t>
            </a:r>
            <a:r>
              <a:rPr lang="ru-RU" sz="1800" dirty="0"/>
              <a:t> </a:t>
            </a:r>
            <a:r>
              <a:rPr lang="ru-RU" sz="1800" dirty="0" err="1"/>
              <a:t>rock</a:t>
            </a:r>
            <a:r>
              <a:rPr lang="ru-RU" sz="1800" dirty="0"/>
              <a:t> </a:t>
            </a:r>
            <a:r>
              <a:rPr lang="ru-RU" sz="1800" dirty="0" err="1"/>
              <a:t>structure</a:t>
            </a:r>
            <a:r>
              <a:rPr lang="ru-RU" sz="1800" dirty="0"/>
              <a:t> </a:t>
            </a:r>
            <a:r>
              <a:rPr lang="ru-RU" sz="1800" dirty="0" err="1"/>
              <a:t>during</a:t>
            </a:r>
            <a:r>
              <a:rPr lang="ru-RU" sz="1800" dirty="0"/>
              <a:t> </a:t>
            </a:r>
            <a:r>
              <a:rPr lang="ru-RU" sz="1800" dirty="0" err="1"/>
              <a:t>well</a:t>
            </a:r>
            <a:r>
              <a:rPr lang="ru-RU" sz="1800" dirty="0"/>
              <a:t> </a:t>
            </a:r>
            <a:r>
              <a:rPr lang="ru-RU" sz="1800" dirty="0" err="1"/>
              <a:t>drilling</a:t>
            </a:r>
            <a:r>
              <a:rPr lang="ru-RU" sz="1800" dirty="0"/>
              <a:t> [</a:t>
            </a:r>
            <a:r>
              <a:rPr lang="ru-RU" sz="1800" dirty="0" err="1"/>
              <a:t>Adams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al.2007]</a:t>
            </a: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1800" dirty="0"/>
              <a:t> </a:t>
            </a:r>
            <a:r>
              <a:rPr lang="ru-RU" sz="1800" dirty="0" err="1"/>
              <a:t>Finding</a:t>
            </a:r>
            <a:r>
              <a:rPr lang="ru-RU" sz="1800" dirty="0"/>
              <a:t> </a:t>
            </a:r>
            <a:r>
              <a:rPr lang="ru-RU" sz="1800" dirty="0" err="1"/>
              <a:t>the</a:t>
            </a:r>
            <a:r>
              <a:rPr lang="ru-RU" sz="1800" dirty="0"/>
              <a:t> </a:t>
            </a:r>
            <a:r>
              <a:rPr lang="ru-RU" sz="1800" dirty="0" err="1"/>
              <a:t>beginning</a:t>
            </a:r>
            <a:r>
              <a:rPr lang="ru-RU" sz="1800" dirty="0"/>
              <a:t> </a:t>
            </a:r>
            <a:r>
              <a:rPr lang="ru-RU" sz="1800" dirty="0" err="1"/>
              <a:t>of</a:t>
            </a:r>
            <a:r>
              <a:rPr lang="ru-RU" sz="1800" dirty="0"/>
              <a:t> a </a:t>
            </a:r>
            <a:r>
              <a:rPr lang="ru-RU" sz="1800" dirty="0" err="1"/>
              <a:t>recession</a:t>
            </a:r>
            <a:r>
              <a:rPr lang="ru-RU" sz="1800" dirty="0"/>
              <a:t> </a:t>
            </a:r>
            <a:r>
              <a:rPr lang="ru-RU" sz="1800" dirty="0" err="1"/>
              <a:t>or</a:t>
            </a:r>
            <a:r>
              <a:rPr lang="ru-RU" sz="1800" dirty="0"/>
              <a:t> </a:t>
            </a:r>
            <a:r>
              <a:rPr lang="ru-RU" sz="1800" dirty="0" err="1"/>
              <a:t>economic</a:t>
            </a:r>
            <a:r>
              <a:rPr lang="ru-RU" sz="1800" dirty="0"/>
              <a:t> </a:t>
            </a:r>
            <a:r>
              <a:rPr lang="ru-RU" sz="1800" dirty="0" err="1"/>
              <a:t>growth</a:t>
            </a:r>
            <a:r>
              <a:rPr lang="ru-RU" sz="1800" dirty="0"/>
              <a:t> [</a:t>
            </a:r>
            <a:r>
              <a:rPr lang="ru-RU" sz="1800" dirty="0" err="1"/>
              <a:t>Andersson</a:t>
            </a:r>
            <a:r>
              <a:rPr lang="ru-RU" sz="1800" dirty="0"/>
              <a:t> </a:t>
            </a:r>
            <a:r>
              <a:rPr lang="ru-RU" sz="1800" dirty="0" err="1"/>
              <a:t>et</a:t>
            </a:r>
            <a:r>
              <a:rPr lang="ru-RU" sz="1800" dirty="0"/>
              <a:t> </a:t>
            </a:r>
            <a:r>
              <a:rPr lang="ru-RU" sz="1800" dirty="0" err="1"/>
              <a:t>al</a:t>
            </a:r>
            <a:r>
              <a:rPr lang="ru-RU" sz="1800" dirty="0"/>
              <a:t>. 2002]</a:t>
            </a:r>
          </a:p>
        </p:txBody>
      </p:sp>
    </p:spTree>
    <p:extLst>
      <p:ext uri="{BB962C8B-B14F-4D97-AF65-F5344CB8AC3E}">
        <p14:creationId xmlns:p14="http://schemas.microsoft.com/office/powerpoint/2010/main" val="2151835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832022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Applications of change point &amp; anomaly detection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xmlns="" id="{E8D89D6F-ADF7-4679-A6C0-20D8467DEEF0}"/>
              </a:ext>
            </a:extLst>
          </p:cNvPr>
          <p:cNvSpPr/>
          <p:nvPr/>
        </p:nvSpPr>
        <p:spPr>
          <a:xfrm>
            <a:off x="239198" y="830661"/>
            <a:ext cx="791725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Detection of changes in the volatility of the Dow Jones index [Adams et al. 2007]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Signal detection for observing of underwater targets [</a:t>
            </a:r>
            <a:r>
              <a:rPr lang="en-US" sz="1800" dirty="0" err="1"/>
              <a:t>Streit</a:t>
            </a:r>
            <a:r>
              <a:rPr lang="en-US" sz="1800" dirty="0"/>
              <a:t> et al. 1999]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Automatic detection of abnormal human behavior for CCTV [Pham et al. 2014]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Automatic quality control of products [Ben-Gal et al. 2003;Girshick, Meyer A and Rubin 1952; Shewhart 1931]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Monitoring and analysis of mortality and morbidity of lung cancer [</a:t>
            </a:r>
            <a:r>
              <a:rPr lang="en-US" sz="1800" dirty="0" err="1"/>
              <a:t>Dass</a:t>
            </a:r>
            <a:r>
              <a:rPr lang="en-US" sz="1800" dirty="0"/>
              <a:t> 2009;Dass et al. 2011; </a:t>
            </a:r>
            <a:r>
              <a:rPr lang="en-US" sz="1800" dirty="0" err="1"/>
              <a:t>Taweab</a:t>
            </a:r>
            <a:r>
              <a:rPr lang="en-US" sz="1800" dirty="0"/>
              <a:t> et al. 2015]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Outbreak Detection [MacNeill et al. 1995]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Detection of cardiac arrhythmias (sudden changes in heart rate) [Willsky1976]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Prediction of transient ischemic attacks (transient </a:t>
            </a:r>
            <a:r>
              <a:rPr lang="en-US" sz="1800" dirty="0" err="1"/>
              <a:t>disturbancescerebral</a:t>
            </a:r>
            <a:r>
              <a:rPr lang="en-US" sz="1800" dirty="0"/>
              <a:t> circulation) [</a:t>
            </a:r>
            <a:r>
              <a:rPr lang="en-US" sz="1800" dirty="0" err="1"/>
              <a:t>Cerutti</a:t>
            </a:r>
            <a:r>
              <a:rPr lang="en-US" sz="1800" dirty="0"/>
              <a:t> S. et al. 1993]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Diagnosis of intrauterine growth retardation [</a:t>
            </a:r>
            <a:r>
              <a:rPr lang="en-US" sz="1800" dirty="0" err="1"/>
              <a:t>Petzold</a:t>
            </a:r>
            <a:r>
              <a:rPr lang="en-US" sz="1800" dirty="0"/>
              <a:t> et al. 2004]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206471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79054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+mn-lt"/>
                <a:ea typeface="Calibri Light"/>
                <a:cs typeface="Calibri Light"/>
                <a:sym typeface="Calibri"/>
              </a:rPr>
              <a:t>Can you identify anomalies?</a:t>
            </a:r>
            <a:endParaRPr lang="en-US" sz="3200" kern="1200" dirty="0">
              <a:latin typeface="+mn-l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9198" y="2916063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dirty="0">
                <a:hlinkClick r:id="rId3"/>
              </a:rPr>
              <a:t>https://speakerdeck.com/skibish/a-note-about-anomalies-article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288758" y="1657684"/>
            <a:ext cx="156228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Let’s</a:t>
            </a:r>
            <a:r>
              <a:rPr kumimoji="0" lang="en-US" sz="32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try!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6527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763" y="218292"/>
            <a:ext cx="608910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Operational definitions of anomalies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168" y="1198711"/>
            <a:ext cx="68098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sz="1800" dirty="0" smtClean="0">
                <a:latin typeface="+mn-lt"/>
              </a:rPr>
              <a:t>Distance-based </a:t>
            </a:r>
            <a:r>
              <a:rPr lang="en-US" sz="1800" dirty="0">
                <a:latin typeface="+mn-lt"/>
              </a:rPr>
              <a:t>or density-based definitions</a:t>
            </a:r>
            <a:r>
              <a:rPr lang="en-US" sz="1800" dirty="0" smtClean="0">
                <a:latin typeface="+mn-lt"/>
              </a:rPr>
              <a:t>:</a:t>
            </a:r>
          </a:p>
          <a:p>
            <a:pPr marL="342900" indent="-342900">
              <a:buAutoNum type="arabicPeriod"/>
            </a:pP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D-Distance </a:t>
            </a:r>
            <a:r>
              <a:rPr lang="en-US" sz="1800" dirty="0">
                <a:latin typeface="+mn-lt"/>
              </a:rPr>
              <a:t>Anomalies are instances which have fewer than p neighboring points within a distance D. </a:t>
            </a: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kth </a:t>
            </a:r>
            <a:r>
              <a:rPr lang="en-US" sz="1800" dirty="0">
                <a:latin typeface="+mn-lt"/>
              </a:rPr>
              <a:t>NN Distance Anomalies are the top-ranked instances whose distance to the kth nearest neighbor is greatest. </a:t>
            </a: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Average </a:t>
            </a:r>
            <a:r>
              <a:rPr lang="en-US" sz="1800" dirty="0" err="1">
                <a:latin typeface="+mn-lt"/>
              </a:rPr>
              <a:t>kNN</a:t>
            </a:r>
            <a:r>
              <a:rPr lang="en-US" sz="1800" dirty="0">
                <a:latin typeface="+mn-lt"/>
              </a:rPr>
              <a:t> Distance Anomalies are the top-ranked instances whose average distance to the k nearest neighbors is greatest. </a:t>
            </a: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</a:rPr>
              <a:t>Density-based </a:t>
            </a:r>
            <a:r>
              <a:rPr lang="en-US" sz="1800" dirty="0">
                <a:latin typeface="+mn-lt"/>
              </a:rPr>
              <a:t>Anomalies are instances which are in regions of low density or low local/relative density.</a:t>
            </a: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803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5763" y="218292"/>
            <a:ext cx="7304177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Other operational definitions of anomalies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8168" y="1198711"/>
            <a:ext cx="680987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800" dirty="0"/>
              <a:t>2. Isolation-based anomalies are instances which are most susceptible to isolation. </a:t>
            </a:r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3</a:t>
            </a:r>
            <a:r>
              <a:rPr lang="en-US" sz="1800" dirty="0"/>
              <a:t>. ZERO++: anomalies are instances which have the highest number of subspaces having zero appearances (over a set of subsamples</a:t>
            </a:r>
            <a:r>
              <a:rPr lang="en-US" sz="1800" dirty="0" smtClean="0"/>
              <a:t>).</a:t>
            </a:r>
          </a:p>
          <a:p>
            <a:endParaRPr lang="en-US" sz="1800" dirty="0">
              <a:latin typeface="+mn-lt"/>
            </a:endParaRPr>
          </a:p>
          <a:p>
            <a:endParaRPr lang="en-US" sz="1800" dirty="0" smtClean="0">
              <a:latin typeface="+mn-lt"/>
            </a:endParaRPr>
          </a:p>
          <a:p>
            <a:endParaRPr lang="en-US" sz="1800" dirty="0">
              <a:latin typeface="+mn-lt"/>
            </a:endParaRPr>
          </a:p>
          <a:p>
            <a:r>
              <a:rPr lang="en-US" sz="1800" dirty="0"/>
              <a:t>Definition of outlier by Hawkins (1980): </a:t>
            </a:r>
            <a:endParaRPr lang="en-US" sz="1800" dirty="0" smtClean="0"/>
          </a:p>
          <a:p>
            <a:r>
              <a:rPr lang="en-US" sz="1800" i="1" dirty="0" smtClean="0"/>
              <a:t>“</a:t>
            </a:r>
            <a:r>
              <a:rPr lang="en-US" sz="1800" i="1" dirty="0"/>
              <a:t>An outlier is an observation which deviates so much from the other observations as to arouse suspicions that it was generated by a different mechanism”</a:t>
            </a:r>
            <a:endParaRPr lang="en-US" sz="1800" i="1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45763" y="5814338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Hawkins, D. (1980) Identification of outliers. Monographs on Applied Probability and Statistics.</a:t>
            </a:r>
          </a:p>
        </p:txBody>
      </p:sp>
    </p:spTree>
    <p:extLst>
      <p:ext uri="{BB962C8B-B14F-4D97-AF65-F5344CB8AC3E}">
        <p14:creationId xmlns:p14="http://schemas.microsoft.com/office/powerpoint/2010/main" val="229630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889" y="1111303"/>
            <a:ext cx="5998371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Comparative studies of methods for</a:t>
            </a:r>
            <a:b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</a:b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anomaly detection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6962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6036" y="52524"/>
            <a:ext cx="771941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Comparison of anomaly detection algorithm is</a:t>
            </a:r>
            <a:b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</a:b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not an easy thing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6989" y="1786221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• Methods using different operational definitions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Rely on ground truth provided in the given dataset, and the ground truth is only used for the evaluation of how well a method performs.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Reality: few or no ground truth</a:t>
            </a:r>
          </a:p>
        </p:txBody>
      </p:sp>
    </p:spTree>
    <p:extLst>
      <p:ext uri="{BB962C8B-B14F-4D97-AF65-F5344CB8AC3E}">
        <p14:creationId xmlns:p14="http://schemas.microsoft.com/office/powerpoint/2010/main" val="199268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506779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Factor influencing comparison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346" y="1033002"/>
            <a:ext cx="58259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• The nature of the anomaly detection problem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The data properties of benchmark datasets: datasets chosen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The characteristics of algorithms: number of parameters, sensitivity to parameter setting, ensemble or not; how it performs under different conditions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Evaluation methodology: best performance, test accuracy 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A good measure in assessing the “goodness” of the ranking outcome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08427" y="2649107"/>
            <a:ext cx="223554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No free lunch?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3630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325031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Problem statement</a:t>
            </a:r>
          </a:p>
        </p:txBody>
      </p:sp>
      <p:sp>
        <p:nvSpPr>
          <p:cNvPr id="14" name="Shape 382"/>
          <p:cNvSpPr txBox="1">
            <a:spLocks/>
          </p:cNvSpPr>
          <p:nvPr/>
        </p:nvSpPr>
        <p:spPr>
          <a:xfrm>
            <a:off x="239198" y="717465"/>
            <a:ext cx="4753863" cy="54230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45700" rIns="0" bIns="0" anchor="t" anchorCtr="0">
            <a:noAutofit/>
          </a:bodyPr>
          <a:lstStyle>
            <a:lvl1pPr marL="0" marR="0" lvl="0" indent="0" algn="ctr" defTabSz="685800" rtl="0" latinLnBrk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defTabSz="685800" rtl="0" latinLnBrk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lvl="0" algn="l">
              <a:lnSpc>
                <a:spcPct val="150000"/>
              </a:lnSpc>
              <a:spcAft>
                <a:spcPts val="0"/>
              </a:spcAft>
            </a:pPr>
            <a:r>
              <a:rPr lang="en-US" sz="2000" dirty="0">
                <a:latin typeface="+mn-lt"/>
              </a:rPr>
              <a:t>The problem is to find objects that anomalous given training data</a:t>
            </a:r>
            <a:endParaRPr lang="ru-RU" sz="2000" dirty="0">
              <a:latin typeface="+mn-lt"/>
            </a:endParaRPr>
          </a:p>
          <a:p>
            <a:pPr lvl="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SzPts val="1800"/>
            </a:pPr>
            <a:endParaRPr lang="ru-RU" sz="2000" dirty="0">
              <a:latin typeface="+mn-lt"/>
            </a:endParaRPr>
          </a:p>
        </p:txBody>
      </p:sp>
      <p:pic>
        <p:nvPicPr>
          <p:cNvPr id="2050" name="Picture 2" descr="Image result for racoon entering cat doo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28" t="-136" r="508" b="10378"/>
          <a:stretch/>
        </p:blipFill>
        <p:spPr bwMode="auto">
          <a:xfrm>
            <a:off x="6500441" y="3252344"/>
            <a:ext cx="1733200" cy="15757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Image result for cat entering cat do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96" y="3176740"/>
            <a:ext cx="5058032" cy="19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616129" y="2672707"/>
            <a:ext cx="126412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Normal data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913734" y="2672707"/>
            <a:ext cx="921084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Anomaly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5977051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https://www.theverge.com/tldr/2019/6/30/19102430/amazon-engineer-ai-powered-catflap-prey-ben-hamm</a:t>
            </a:r>
          </a:p>
        </p:txBody>
      </p:sp>
    </p:spTree>
    <p:extLst>
      <p:ext uri="{BB962C8B-B14F-4D97-AF65-F5344CB8AC3E}">
        <p14:creationId xmlns:p14="http://schemas.microsoft.com/office/powerpoint/2010/main" val="986956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57845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/>
              <a:t>Study from Emmott et al (2016)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346" y="1033002"/>
            <a:ext cx="704515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Evaluation conducted based on real-world datasets, modified across four dimensions: </a:t>
            </a:r>
            <a:endParaRPr lang="ru-RU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 smtClean="0"/>
              <a:t>Point </a:t>
            </a:r>
            <a:r>
              <a:rPr lang="en-US" sz="2000" dirty="0"/>
              <a:t>difficulty, relative frequency of anomalies, </a:t>
            </a:r>
            <a:r>
              <a:rPr lang="ru-RU" sz="2000" dirty="0" smtClean="0"/>
              <a:t>   </a:t>
            </a:r>
            <a:r>
              <a:rPr lang="en-US" sz="2000" dirty="0" err="1" smtClean="0"/>
              <a:t>clusteredness</a:t>
            </a:r>
            <a:r>
              <a:rPr lang="en-US" sz="2000" dirty="0" smtClean="0"/>
              <a:t> </a:t>
            </a:r>
            <a:r>
              <a:rPr lang="en-US" sz="2000" dirty="0"/>
              <a:t>of anomalies &amp; relevant of </a:t>
            </a:r>
            <a:r>
              <a:rPr lang="en-US" sz="2000" dirty="0" smtClean="0"/>
              <a:t>features</a:t>
            </a:r>
            <a:endParaRPr lang="ru-RU" sz="2000" dirty="0" smtClean="0"/>
          </a:p>
          <a:p>
            <a:endParaRPr lang="en-US" sz="2000" dirty="0" smtClean="0"/>
          </a:p>
          <a:p>
            <a:r>
              <a:rPr lang="en-US" sz="2000" dirty="0"/>
              <a:t>8 Methods compared in the study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Robust kernel density estimation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Ensemble Gaussian Mixture Model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One-class SVM &amp; Support vector data description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LOF &amp; </a:t>
            </a:r>
            <a:r>
              <a:rPr lang="en-US" sz="2000" dirty="0" err="1"/>
              <a:t>kNN</a:t>
            </a:r>
            <a:r>
              <a:rPr lang="en-US" sz="2000" dirty="0"/>
              <a:t> Angle-based Outlier Detection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Isolation Forest (</a:t>
            </a:r>
            <a:r>
              <a:rPr lang="en-US" sz="2000" dirty="0" err="1"/>
              <a:t>iForest</a:t>
            </a:r>
            <a:r>
              <a:rPr lang="en-US" sz="2000" dirty="0"/>
              <a:t>) </a:t>
            </a:r>
            <a:endParaRPr lang="ru-RU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Lightweight Online Detector of Anomalies (LODA</a:t>
            </a:r>
            <a:r>
              <a:rPr lang="en-US" sz="2000" dirty="0" smtClean="0"/>
              <a:t>)</a:t>
            </a:r>
            <a:endParaRPr lang="ru-RU" sz="2000" dirty="0" smtClean="0"/>
          </a:p>
          <a:p>
            <a:endParaRPr lang="en-US" sz="2000" dirty="0" smtClean="0"/>
          </a:p>
          <a:p>
            <a:r>
              <a:rPr lang="en-US" sz="2000" dirty="0"/>
              <a:t>Measures: AUC and Average Precision </a:t>
            </a:r>
            <a:endParaRPr lang="ru-RU" sz="2000" dirty="0" smtClean="0"/>
          </a:p>
          <a:p>
            <a:r>
              <a:rPr lang="en-US" sz="2000" dirty="0" smtClean="0"/>
              <a:t>Data </a:t>
            </a:r>
            <a:r>
              <a:rPr lang="en-US" sz="2000" dirty="0"/>
              <a:t>properties: Data size: &gt;1k ; #dim &lt; 200; </a:t>
            </a:r>
          </a:p>
        </p:txBody>
      </p:sp>
      <p:sp>
        <p:nvSpPr>
          <p:cNvPr id="6" name="Rectangle 5"/>
          <p:cNvSpPr/>
          <p:nvPr/>
        </p:nvSpPr>
        <p:spPr>
          <a:xfrm>
            <a:off x="216568" y="57057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Emmott, A. F., Das, S., </a:t>
            </a:r>
            <a:r>
              <a:rPr lang="en-US" dirty="0" err="1"/>
              <a:t>Dietterich</a:t>
            </a:r>
            <a:r>
              <a:rPr lang="en-US" dirty="0"/>
              <a:t>, T. G., Fern, A., Wong, W.-K. (2016). A Meta-Analysis of the Anomaly Detection Problem. arXiv:1503.01158</a:t>
            </a:r>
          </a:p>
        </p:txBody>
      </p:sp>
    </p:spTree>
    <p:extLst>
      <p:ext uri="{BB962C8B-B14F-4D97-AF65-F5344CB8AC3E}">
        <p14:creationId xmlns:p14="http://schemas.microsoft.com/office/powerpoint/2010/main" val="799005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364618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>
                <a:ea typeface="Calibri Light"/>
              </a:rPr>
              <a:t>Assessment design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346" y="1033002"/>
            <a:ext cx="7045159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Scale of the study: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19 mother datasets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25,685 benchmark datasets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205,480 micro-experiments (8 methods under comparison</a:t>
            </a:r>
            <a:r>
              <a:rPr lang="en-US" sz="2000" dirty="0" smtClean="0"/>
              <a:t>)</a:t>
            </a:r>
          </a:p>
          <a:p>
            <a:endParaRPr lang="en-US" sz="2000" dirty="0" smtClean="0"/>
          </a:p>
          <a:p>
            <a:r>
              <a:rPr lang="en-US" sz="2000" dirty="0"/>
              <a:t>From a mother dataset, different datasets with the following four dimensions (a few levels for each dimension) are generated: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Point difficulty (distance from boundary between normal points and anomalies)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Relative frequency (.001, .005, .01, .05, .1 anomalies)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 err="1"/>
              <a:t>Clusteredness</a:t>
            </a:r>
            <a:r>
              <a:rPr lang="en-US" sz="2000" dirty="0"/>
              <a:t> (scattered versus clustered anomalies) </a:t>
            </a:r>
            <a:endParaRPr lang="en-US" sz="2000" dirty="0" smtClean="0"/>
          </a:p>
          <a:p>
            <a:r>
              <a:rPr lang="en-US" sz="2000" dirty="0" smtClean="0"/>
              <a:t>• </a:t>
            </a:r>
            <a:r>
              <a:rPr lang="en-US" sz="2000" dirty="0"/>
              <a:t>Feature irrelevance (add irrelevant attributes of different distance ratios: 3 levels)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568" y="57057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Emmott, A. F., Das, S., </a:t>
            </a:r>
            <a:r>
              <a:rPr lang="en-US" dirty="0" err="1"/>
              <a:t>Dietterich</a:t>
            </a:r>
            <a:r>
              <a:rPr lang="en-US" dirty="0"/>
              <a:t>, T. G., Fern, A., Wong, W.-K. (2016). A Meta-Analysis of the Anomaly Detection Problem. arXiv:1503.01158</a:t>
            </a:r>
          </a:p>
        </p:txBody>
      </p:sp>
    </p:spTree>
    <p:extLst>
      <p:ext uri="{BB962C8B-B14F-4D97-AF65-F5344CB8AC3E}">
        <p14:creationId xmlns:p14="http://schemas.microsoft.com/office/powerpoint/2010/main" val="212813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815223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fr-FR" sz="3200" dirty="0" err="1"/>
              <a:t>Recommendations</a:t>
            </a:r>
            <a:r>
              <a:rPr lang="fr-FR" sz="3200" dirty="0"/>
              <a:t> </a:t>
            </a:r>
            <a:r>
              <a:rPr lang="fr-FR" sz="3200" dirty="0" err="1"/>
              <a:t>from</a:t>
            </a:r>
            <a:r>
              <a:rPr lang="fr-FR" sz="3200" dirty="0"/>
              <a:t> </a:t>
            </a:r>
            <a:r>
              <a:rPr lang="fr-FR" sz="3200" dirty="0" err="1"/>
              <a:t>Emmott</a:t>
            </a:r>
            <a:r>
              <a:rPr lang="fr-FR" sz="3200" dirty="0"/>
              <a:t> et al (2016)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346" y="1033002"/>
            <a:ext cx="8483601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Isolation Forest [1] (in general and in large feature space of unknown quality)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ABOD </a:t>
            </a:r>
            <a:r>
              <a:rPr lang="en-US" sz="1800" dirty="0"/>
              <a:t>[2] and LOF [3] for highly clustered anomalies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Isolation </a:t>
            </a:r>
            <a:r>
              <a:rPr lang="en-US" sz="1800" dirty="0"/>
              <a:t>Forest [1] and LODA [4] scale well to large data sets while the other algorithms do not.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“.. </a:t>
            </a:r>
            <a:r>
              <a:rPr lang="en-US" sz="1800" dirty="0"/>
              <a:t>over-positive results reported in literature are not particularly helpful measuring progress.”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 smtClean="0"/>
              <a:t>[</a:t>
            </a:r>
            <a:r>
              <a:rPr lang="en-US" dirty="0"/>
              <a:t>1] Liu, F. T., Ting, K. M., Zhou, Z .H. (2008) Isolation Forest. In Proceedings of IEEE ICDM, 413-422.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2] </a:t>
            </a:r>
            <a:r>
              <a:rPr lang="en-US" dirty="0" err="1"/>
              <a:t>Kriegel</a:t>
            </a:r>
            <a:r>
              <a:rPr lang="en-US" dirty="0"/>
              <a:t>, H-P., Schubert, M., </a:t>
            </a:r>
            <a:r>
              <a:rPr lang="en-US" dirty="0" err="1"/>
              <a:t>Zimek</a:t>
            </a:r>
            <a:r>
              <a:rPr lang="en-US" dirty="0"/>
              <a:t>, A. (2008) Angle-based outlier detection in high-dimensional data. In Proceedings of KDD, 444-452.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3] </a:t>
            </a:r>
            <a:r>
              <a:rPr lang="en-US" dirty="0" err="1"/>
              <a:t>Breunig</a:t>
            </a:r>
            <a:r>
              <a:rPr lang="en-US" dirty="0"/>
              <a:t>, M. M., </a:t>
            </a:r>
            <a:r>
              <a:rPr lang="en-US" dirty="0" err="1"/>
              <a:t>Kriegel</a:t>
            </a:r>
            <a:r>
              <a:rPr lang="en-US" dirty="0"/>
              <a:t>, H.-P., Ng, R. T., Sander, J. (2000) LOF: Identifying density-based local outliers. In: Proceedings of the ACM SIGMOD International Conference on Management of Data, 93-104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4] </a:t>
            </a:r>
            <a:r>
              <a:rPr lang="en-US" dirty="0" err="1"/>
              <a:t>Pevny</a:t>
            </a:r>
            <a:r>
              <a:rPr lang="en-US" dirty="0"/>
              <a:t>, T. (2016) </a:t>
            </a:r>
            <a:r>
              <a:rPr lang="en-US" dirty="0" err="1"/>
              <a:t>Loda</a:t>
            </a:r>
            <a:r>
              <a:rPr lang="en-US" dirty="0"/>
              <a:t>: Lightweight On-line Detector of Anomalies. Machine Learning, 102(2), 275–304. 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568" y="5705769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Emmott, A. F., Das, S., </a:t>
            </a:r>
            <a:r>
              <a:rPr lang="en-US" dirty="0" err="1"/>
              <a:t>Dietterich</a:t>
            </a:r>
            <a:r>
              <a:rPr lang="en-US" dirty="0"/>
              <a:t>, T. G., Fern, A., Wong, W.-K. (2016). A Meta-Analysis of the Anomaly Detection Problem. arXiv:1503.01158</a:t>
            </a:r>
          </a:p>
        </p:txBody>
      </p:sp>
    </p:spTree>
    <p:extLst>
      <p:ext uri="{BB962C8B-B14F-4D97-AF65-F5344CB8AC3E}">
        <p14:creationId xmlns:p14="http://schemas.microsoft.com/office/powerpoint/2010/main" val="47255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892808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/>
              <a:t>Recommendation from Aggarwal &amp; </a:t>
            </a:r>
            <a:r>
              <a:rPr lang="en-US" sz="3200" dirty="0" err="1"/>
              <a:t>Sathe</a:t>
            </a:r>
            <a:r>
              <a:rPr lang="en-US" sz="3200" dirty="0"/>
              <a:t> (2017)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9346" y="1033002"/>
            <a:ext cx="8483601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TRINITY [5] (a meta-ensemble of the following three base methods)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iForest</a:t>
            </a:r>
            <a:r>
              <a:rPr lang="en-US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kNN</a:t>
            </a:r>
            <a:r>
              <a:rPr lang="en-US" sz="1800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Kernel </a:t>
            </a:r>
            <a:r>
              <a:rPr lang="en-US" sz="1800" dirty="0" err="1"/>
              <a:t>Mahalanobis</a:t>
            </a:r>
            <a:r>
              <a:rPr lang="en-US" sz="1800" dirty="0"/>
              <a:t> – a soft version of kernel PCA [6</a:t>
            </a:r>
            <a:r>
              <a:rPr lang="en-US" sz="1800" dirty="0" smtClean="0"/>
              <a:t>]</a:t>
            </a:r>
          </a:p>
          <a:p>
            <a:endParaRPr lang="en-US" sz="1800" dirty="0" smtClean="0"/>
          </a:p>
          <a:p>
            <a:endParaRPr lang="en-US" sz="1800" dirty="0"/>
          </a:p>
          <a:p>
            <a:r>
              <a:rPr lang="en-US" sz="1800" dirty="0" smtClean="0"/>
              <a:t>Conclusions </a:t>
            </a:r>
            <a:r>
              <a:rPr lang="en-US" sz="1800" dirty="0"/>
              <a:t>from Aggarwal &amp; </a:t>
            </a:r>
            <a:r>
              <a:rPr lang="en-US" sz="1800" dirty="0" err="1"/>
              <a:t>Sathe</a:t>
            </a:r>
            <a:r>
              <a:rPr lang="en-US" sz="1800" dirty="0"/>
              <a:t> (2017):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iForest</a:t>
            </a:r>
            <a:r>
              <a:rPr lang="en-US" sz="1800" dirty="0" smtClean="0"/>
              <a:t> </a:t>
            </a:r>
            <a:r>
              <a:rPr lang="en-US" sz="1800" dirty="0"/>
              <a:t>do extremely well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Distance-based </a:t>
            </a:r>
            <a:r>
              <a:rPr lang="en-US" sz="1800" dirty="0"/>
              <a:t>detectors are robust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No </a:t>
            </a:r>
            <a:r>
              <a:rPr lang="en-US" sz="1800" dirty="0"/>
              <a:t>detector was able to consistently perform better than all other detectors.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dirty="0"/>
              <a:t>[5] Aggarwal, C. C., </a:t>
            </a:r>
            <a:r>
              <a:rPr lang="en-US" dirty="0" err="1"/>
              <a:t>Sathe</a:t>
            </a:r>
            <a:r>
              <a:rPr lang="en-US" dirty="0"/>
              <a:t>, S. (2017) Outlier Ensembles: An Introduction. (Chapter 6) </a:t>
            </a:r>
            <a:endParaRPr lang="en-US" dirty="0" smtClean="0"/>
          </a:p>
          <a:p>
            <a:r>
              <a:rPr lang="en-US" dirty="0" smtClean="0"/>
              <a:t>[</a:t>
            </a:r>
            <a:r>
              <a:rPr lang="en-US" dirty="0"/>
              <a:t>6] Hoffmann, H. (2007). Kernel PCA for Novelty Detection, Pattern Recognition, 40(3), 863–874.</a:t>
            </a:r>
          </a:p>
        </p:txBody>
      </p:sp>
      <p:sp>
        <p:nvSpPr>
          <p:cNvPr id="8" name="Rectangle 7"/>
          <p:cNvSpPr/>
          <p:nvPr/>
        </p:nvSpPr>
        <p:spPr>
          <a:xfrm>
            <a:off x="216568" y="5674992"/>
            <a:ext cx="4572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Aggarwal, C. C., </a:t>
            </a:r>
            <a:r>
              <a:rPr lang="en-US" dirty="0" err="1"/>
              <a:t>Sathe</a:t>
            </a:r>
            <a:r>
              <a:rPr lang="en-US" dirty="0"/>
              <a:t>, S. (2017) Outlier Ensembles: An Introduction. Springer International Publishing. (Chapter 6)</a:t>
            </a:r>
          </a:p>
        </p:txBody>
      </p:sp>
    </p:spTree>
    <p:extLst>
      <p:ext uri="{BB962C8B-B14F-4D97-AF65-F5344CB8AC3E}">
        <p14:creationId xmlns:p14="http://schemas.microsoft.com/office/powerpoint/2010/main" val="401800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733149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/>
              <a:t>Recommendation from </a:t>
            </a:r>
            <a:r>
              <a:rPr lang="en-US" sz="3200" dirty="0" smtClean="0"/>
              <a:t>Ting et al (2017</a:t>
            </a:r>
            <a:r>
              <a:rPr lang="en-US" sz="3200" dirty="0"/>
              <a:t>)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259346" y="883276"/>
            <a:ext cx="506713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It </a:t>
            </a:r>
            <a:r>
              <a:rPr lang="en-US" sz="1800" dirty="0"/>
              <a:t>shows that NN anomaly detectors have gravity-defiant </a:t>
            </a:r>
            <a:r>
              <a:rPr lang="en-US" sz="1800" dirty="0" err="1"/>
              <a:t>behaviour</a:t>
            </a:r>
            <a:r>
              <a:rPr lang="en-US" sz="1800" dirty="0"/>
              <a:t>, contrary to the conventional wisdom.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Focus </a:t>
            </a:r>
            <a:r>
              <a:rPr lang="en-US" sz="1800" dirty="0"/>
              <a:t>on theoretical analyses of the </a:t>
            </a:r>
            <a:r>
              <a:rPr lang="en-US" sz="1800" dirty="0" err="1"/>
              <a:t>behaviour</a:t>
            </a:r>
            <a:r>
              <a:rPr lang="en-US" sz="1800" dirty="0"/>
              <a:t> of NN anomaly detectors only: </a:t>
            </a:r>
            <a:r>
              <a:rPr lang="en-US" sz="1800" dirty="0" err="1"/>
              <a:t>iNNE</a:t>
            </a:r>
            <a:r>
              <a:rPr lang="en-US" sz="1800" dirty="0"/>
              <a:t>, </a:t>
            </a:r>
            <a:r>
              <a:rPr lang="en-US" sz="1800" dirty="0" err="1"/>
              <a:t>aNNE</a:t>
            </a:r>
            <a:r>
              <a:rPr lang="en-US" sz="1800" dirty="0"/>
              <a:t> and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The </a:t>
            </a:r>
            <a:r>
              <a:rPr lang="en-US" sz="1800" dirty="0"/>
              <a:t>experiments are designed to verify the analytical result: NN anomaly detectors have gravity-defiant </a:t>
            </a:r>
            <a:r>
              <a:rPr lang="en-US" sz="1800" dirty="0" err="1"/>
              <a:t>behaviour</a:t>
            </a:r>
            <a:r>
              <a:rPr lang="en-US" sz="1800" dirty="0"/>
              <a:t>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Methodology</a:t>
            </a:r>
            <a:r>
              <a:rPr lang="en-US" sz="1800" dirty="0"/>
              <a:t>: 20 trials of train-and-test; measure: AUC;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8 </a:t>
            </a:r>
            <a:r>
              <a:rPr lang="en-US" sz="1800" dirty="0"/>
              <a:t>datasets with data size: 5k – 300k; #dim: 3 – 5408; %anomalies: .03-2.3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Variations </a:t>
            </a:r>
            <a:r>
              <a:rPr lang="en-US" sz="1800" dirty="0"/>
              <a:t>in data properties: %anomalies, geometry, number of </a:t>
            </a:r>
            <a:r>
              <a:rPr lang="en-US" sz="1800" dirty="0" smtClean="0"/>
              <a:t>clusters</a:t>
            </a:r>
          </a:p>
        </p:txBody>
      </p:sp>
      <p:sp>
        <p:nvSpPr>
          <p:cNvPr id="8" name="Rectangle 7"/>
          <p:cNvSpPr/>
          <p:nvPr/>
        </p:nvSpPr>
        <p:spPr>
          <a:xfrm>
            <a:off x="102018" y="5664297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Ting, K. M., </a:t>
            </a:r>
            <a:r>
              <a:rPr lang="en-US" sz="1100" dirty="0" err="1"/>
              <a:t>Washio</a:t>
            </a:r>
            <a:r>
              <a:rPr lang="en-US" sz="1100" dirty="0"/>
              <a:t>, T., Wells, J. R., </a:t>
            </a:r>
            <a:r>
              <a:rPr lang="en-US" sz="1100" dirty="0" err="1"/>
              <a:t>Aryal</a:t>
            </a:r>
            <a:r>
              <a:rPr lang="en-US" sz="1100" dirty="0"/>
              <a:t>, S. (2017). Defying the Gravity of Learning Curve: A Characteristic of Nearest </a:t>
            </a:r>
            <a:r>
              <a:rPr lang="en-US" sz="1100" dirty="0" err="1"/>
              <a:t>Neighbour</a:t>
            </a:r>
            <a:r>
              <a:rPr lang="en-US" sz="1100" dirty="0"/>
              <a:t> Anomaly Detectors. Machine Learning. Vol 106, Issue 1, 55-91.</a:t>
            </a:r>
          </a:p>
        </p:txBody>
      </p:sp>
      <p:pic>
        <p:nvPicPr>
          <p:cNvPr id="1026" name="Picture 2" descr="Image result for gravity-defiant behavio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480" y="1428592"/>
            <a:ext cx="3267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94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733149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/>
              <a:t>Recommendation from </a:t>
            </a:r>
            <a:r>
              <a:rPr lang="en-US" sz="3200" dirty="0" smtClean="0"/>
              <a:t>Ting et al (2017</a:t>
            </a:r>
            <a:r>
              <a:rPr lang="en-US" sz="3200" dirty="0"/>
              <a:t>)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259346" y="883276"/>
            <a:ext cx="5067134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Recommend </a:t>
            </a:r>
            <a:r>
              <a:rPr lang="en-US" sz="1800" dirty="0" err="1"/>
              <a:t>aNNE</a:t>
            </a:r>
            <a:r>
              <a:rPr lang="en-US" sz="1800" dirty="0"/>
              <a:t> (an ensemble of 1NN) over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Easier </a:t>
            </a:r>
            <a:r>
              <a:rPr lang="en-US" sz="1800" dirty="0"/>
              <a:t>to tune </a:t>
            </a:r>
            <a:r>
              <a:rPr lang="en-US" sz="1800" dirty="0" smtClean="0"/>
              <a:t>𝜓 </a:t>
            </a:r>
            <a:r>
              <a:rPr lang="en-US" sz="1800" dirty="0"/>
              <a:t>(</a:t>
            </a:r>
            <a:r>
              <a:rPr lang="en-US" sz="1800" dirty="0" err="1"/>
              <a:t>aNNE</a:t>
            </a:r>
            <a:r>
              <a:rPr lang="en-US" sz="1800" dirty="0"/>
              <a:t>) than </a:t>
            </a:r>
            <a:r>
              <a:rPr lang="en-US" sz="1800" dirty="0" smtClean="0"/>
              <a:t>𝑘 </a:t>
            </a:r>
            <a:r>
              <a:rPr lang="en-US" sz="1800" dirty="0"/>
              <a:t>(</a:t>
            </a:r>
            <a:r>
              <a:rPr lang="en-US" sz="1800" dirty="0" err="1"/>
              <a:t>kNN</a:t>
            </a:r>
            <a:r>
              <a:rPr lang="en-US" sz="1800" dirty="0"/>
              <a:t>), as the latter is sensitive data size.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aNNE</a:t>
            </a:r>
            <a:r>
              <a:rPr lang="en-US" sz="1800" dirty="0" smtClean="0"/>
              <a:t> </a:t>
            </a:r>
            <a:r>
              <a:rPr lang="en-US" sz="1800" dirty="0"/>
              <a:t>has significantly smaller optimal sample size than </a:t>
            </a:r>
            <a:r>
              <a:rPr lang="en-US" sz="1800" dirty="0" err="1"/>
              <a:t>kNN</a:t>
            </a:r>
            <a:r>
              <a:rPr lang="en-US" sz="1800" dirty="0"/>
              <a:t>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Run </a:t>
            </a:r>
            <a:r>
              <a:rPr lang="en-US" sz="1800" dirty="0"/>
              <a:t>significantly faster in large datasets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Recommend </a:t>
            </a:r>
            <a:r>
              <a:rPr lang="en-US" sz="1800" dirty="0" err="1"/>
              <a:t>iNNE</a:t>
            </a:r>
            <a:r>
              <a:rPr lang="en-US" sz="1800" dirty="0"/>
              <a:t> over </a:t>
            </a:r>
            <a:r>
              <a:rPr lang="en-US" sz="1800" dirty="0" err="1"/>
              <a:t>aNNE</a:t>
            </a:r>
            <a:r>
              <a:rPr lang="en-US" sz="1800" dirty="0"/>
              <a:t> because the former reaches its optimal detection accuracy with a significantly smaller sample size.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r>
              <a:rPr lang="en-US" sz="1800" dirty="0" smtClean="0"/>
              <a:t>Note </a:t>
            </a:r>
            <a:r>
              <a:rPr lang="en-US" sz="1800" dirty="0"/>
              <a:t>that the same gravity-defiant </a:t>
            </a:r>
            <a:r>
              <a:rPr lang="en-US" sz="1800" dirty="0" err="1"/>
              <a:t>behaviour</a:t>
            </a:r>
            <a:r>
              <a:rPr lang="en-US" sz="1800" dirty="0"/>
              <a:t> is observed in </a:t>
            </a:r>
            <a:r>
              <a:rPr lang="en-US" sz="1800" dirty="0" err="1"/>
              <a:t>iForest</a:t>
            </a:r>
            <a:r>
              <a:rPr lang="en-US" sz="1800" dirty="0"/>
              <a:t> too.</a:t>
            </a:r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102018" y="5664297"/>
            <a:ext cx="4572000" cy="6001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Ting, K. M., </a:t>
            </a:r>
            <a:r>
              <a:rPr lang="en-US" sz="1100" dirty="0" err="1"/>
              <a:t>Washio</a:t>
            </a:r>
            <a:r>
              <a:rPr lang="en-US" sz="1100" dirty="0"/>
              <a:t>, T., Wells, J. R., </a:t>
            </a:r>
            <a:r>
              <a:rPr lang="en-US" sz="1100" dirty="0" err="1"/>
              <a:t>Aryal</a:t>
            </a:r>
            <a:r>
              <a:rPr lang="en-US" sz="1100" dirty="0"/>
              <a:t>, S. (2017). Defying the Gravity of Learning Curve: A Characteristic of Nearest </a:t>
            </a:r>
            <a:r>
              <a:rPr lang="en-US" sz="1100" dirty="0" err="1"/>
              <a:t>Neighbour</a:t>
            </a:r>
            <a:r>
              <a:rPr lang="en-US" sz="1100" dirty="0"/>
              <a:t> Anomaly Detectors. Machine Learning. Vol 106, Issue 1, 55-91.</a:t>
            </a:r>
          </a:p>
        </p:txBody>
      </p:sp>
      <p:pic>
        <p:nvPicPr>
          <p:cNvPr id="1026" name="Picture 2" descr="Image result for gravity-defiant behaviou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480" y="1428592"/>
            <a:ext cx="32670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2280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824199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Top recommendations from the three studies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259346" y="883276"/>
            <a:ext cx="64783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Isolation based methods: </a:t>
            </a:r>
            <a:r>
              <a:rPr lang="en-US" sz="1800" dirty="0" err="1"/>
              <a:t>iForest</a:t>
            </a:r>
            <a:r>
              <a:rPr lang="en-US" sz="1800" dirty="0"/>
              <a:t> and </a:t>
            </a:r>
            <a:r>
              <a:rPr lang="en-US" sz="1800" dirty="0" err="1"/>
              <a:t>iNNE</a:t>
            </a:r>
            <a:r>
              <a:rPr lang="en-US" sz="1800" dirty="0"/>
              <a:t> [8]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All </a:t>
            </a:r>
            <a:r>
              <a:rPr lang="en-US" sz="1800" dirty="0"/>
              <a:t>known weaknesses of </a:t>
            </a:r>
            <a:r>
              <a:rPr lang="en-US" sz="1800" dirty="0" err="1"/>
              <a:t>iForest</a:t>
            </a:r>
            <a:r>
              <a:rPr lang="en-US" sz="1800" dirty="0"/>
              <a:t> are overcome by </a:t>
            </a:r>
            <a:r>
              <a:rPr lang="en-US" sz="1800" dirty="0" err="1"/>
              <a:t>iNNE</a:t>
            </a:r>
            <a:r>
              <a:rPr lang="en-US" sz="1800" dirty="0"/>
              <a:t>, with higher time cost; but still has significantly lower time cost than </a:t>
            </a:r>
            <a:r>
              <a:rPr lang="en-US" sz="1800" dirty="0" err="1"/>
              <a:t>kNN</a:t>
            </a:r>
            <a:r>
              <a:rPr lang="en-US" sz="1800" dirty="0"/>
              <a:t>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Nearest </a:t>
            </a:r>
            <a:r>
              <a:rPr lang="en-US" sz="1800" dirty="0" err="1"/>
              <a:t>neighbour</a:t>
            </a:r>
            <a:r>
              <a:rPr lang="en-US" sz="1800" dirty="0"/>
              <a:t>-based methods: </a:t>
            </a:r>
            <a:r>
              <a:rPr lang="en-US" sz="1800" dirty="0" err="1"/>
              <a:t>aNNE</a:t>
            </a:r>
            <a:r>
              <a:rPr lang="en-US" sz="1800" dirty="0"/>
              <a:t> and </a:t>
            </a:r>
            <a:r>
              <a:rPr lang="en-US" sz="1800" dirty="0" err="1"/>
              <a:t>kNN</a:t>
            </a:r>
            <a:r>
              <a:rPr lang="en-US" sz="1800" dirty="0"/>
              <a:t>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Clustered </a:t>
            </a:r>
            <a:r>
              <a:rPr lang="en-US" sz="1800" dirty="0"/>
              <a:t>anomalies: ABOD &amp; LOF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 smtClean="0"/>
              <a:t>iNNE</a:t>
            </a:r>
            <a:r>
              <a:rPr lang="en-US" sz="1800" dirty="0" smtClean="0"/>
              <a:t> </a:t>
            </a:r>
            <a:r>
              <a:rPr lang="en-US" sz="1800" dirty="0"/>
              <a:t>[5] can do well in detecting clustered anomalies.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Kernel </a:t>
            </a:r>
            <a:r>
              <a:rPr lang="en-US" sz="1800" dirty="0" err="1"/>
              <a:t>Mahalanobis</a:t>
            </a:r>
            <a:r>
              <a:rPr lang="en-US" sz="1800" dirty="0"/>
              <a:t> [6]: The key weakness is the time </a:t>
            </a:r>
            <a:r>
              <a:rPr lang="en-US" sz="1800" dirty="0" smtClean="0"/>
              <a:t>cost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Among </a:t>
            </a:r>
            <a:r>
              <a:rPr lang="en-US" sz="1800" dirty="0"/>
              <a:t>the compared methods, </a:t>
            </a:r>
            <a:r>
              <a:rPr lang="en-US" sz="1800" dirty="0" err="1"/>
              <a:t>iForest</a:t>
            </a:r>
            <a:r>
              <a:rPr lang="en-US" sz="1800" dirty="0"/>
              <a:t> and </a:t>
            </a:r>
            <a:r>
              <a:rPr lang="en-US" sz="1800" dirty="0" err="1"/>
              <a:t>iNNE</a:t>
            </a:r>
            <a:r>
              <a:rPr lang="en-US" sz="1800" dirty="0"/>
              <a:t> have the highest detection accuracy and also have the lowest time cost.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Simple </a:t>
            </a:r>
            <a:r>
              <a:rPr lang="en-US" sz="1800" dirty="0"/>
              <a:t>methods should be used as the baseline to justify any more complicated methods.</a:t>
            </a:r>
            <a:endParaRPr lang="en-US" sz="1800" dirty="0" smtClean="0"/>
          </a:p>
        </p:txBody>
      </p:sp>
      <p:sp>
        <p:nvSpPr>
          <p:cNvPr id="8" name="Rectangle 7"/>
          <p:cNvSpPr/>
          <p:nvPr/>
        </p:nvSpPr>
        <p:spPr>
          <a:xfrm>
            <a:off x="219660" y="5360293"/>
            <a:ext cx="4572000" cy="93871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[6] Hoffmann, H. (2007). Kernel PCA for Novelty Detection, Pattern Recognition, 40(3), 863–874. </a:t>
            </a:r>
            <a:endParaRPr lang="en-US" sz="1100" dirty="0" smtClean="0"/>
          </a:p>
          <a:p>
            <a:r>
              <a:rPr lang="en-US" sz="1100" dirty="0" smtClean="0"/>
              <a:t>[</a:t>
            </a:r>
            <a:r>
              <a:rPr lang="en-US" sz="1100" dirty="0"/>
              <a:t>8] </a:t>
            </a:r>
            <a:r>
              <a:rPr lang="en-US" sz="1100" dirty="0" err="1"/>
              <a:t>Bandaragoda</a:t>
            </a:r>
            <a:r>
              <a:rPr lang="en-US" sz="1100" dirty="0"/>
              <a:t>, T. R., Ting, K. M., Albrecht, D., Liu F. T., Wells, J. R. (2018). Isolation-based Anomaly Detection using Nearest </a:t>
            </a:r>
            <a:r>
              <a:rPr lang="en-US" sz="1100" dirty="0" err="1"/>
              <a:t>Neighbour</a:t>
            </a:r>
            <a:r>
              <a:rPr lang="en-US" sz="1100" dirty="0"/>
              <a:t> Ensembles. Computational Intelligence. Doi:10.1111/coin.12156.</a:t>
            </a:r>
          </a:p>
        </p:txBody>
      </p:sp>
    </p:spTree>
    <p:extLst>
      <p:ext uri="{BB962C8B-B14F-4D97-AF65-F5344CB8AC3E}">
        <p14:creationId xmlns:p14="http://schemas.microsoft.com/office/powerpoint/2010/main" val="145678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783643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/>
              <a:t>Characteristics of Ideal Anomaly Detectors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259346" y="883276"/>
            <a:ext cx="647833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Few parameters </a:t>
            </a:r>
            <a:endParaRPr lang="en-US" sz="1800" dirty="0" smtClean="0"/>
          </a:p>
          <a:p>
            <a:pPr lvl="3"/>
            <a:r>
              <a:rPr lang="en-US" sz="1800" dirty="0"/>
              <a:t> </a:t>
            </a:r>
            <a:r>
              <a:rPr lang="en-US" sz="1800" dirty="0" smtClean="0"/>
              <a:t>      • parameter-free </a:t>
            </a:r>
            <a:r>
              <a:rPr lang="en-US" sz="1800" dirty="0"/>
              <a:t>the best </a:t>
            </a:r>
            <a:endParaRPr lang="en-US" sz="1800" dirty="0" smtClean="0"/>
          </a:p>
          <a:p>
            <a:pPr lvl="3"/>
            <a:r>
              <a:rPr lang="en-US" sz="1800" dirty="0" smtClean="0"/>
              <a:t>       • Easy to tune; not too sensitive to parameter setting </a:t>
            </a:r>
          </a:p>
          <a:p>
            <a:pPr lvl="3"/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Fast </a:t>
            </a:r>
            <a:r>
              <a:rPr lang="en-US" sz="1800" dirty="0"/>
              <a:t>runtime: can scale up to large datasets and high dimensional datasets </a:t>
            </a: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Low </a:t>
            </a:r>
            <a:r>
              <a:rPr lang="en-US" sz="1800" dirty="0"/>
              <a:t>space complexity </a:t>
            </a: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Known </a:t>
            </a:r>
            <a:r>
              <a:rPr lang="en-US" sz="1800" dirty="0" err="1"/>
              <a:t>behaviours</a:t>
            </a:r>
            <a:r>
              <a:rPr lang="en-US" sz="1800" dirty="0"/>
              <a:t> under different data properties </a:t>
            </a: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lvl="3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Can </a:t>
            </a:r>
            <a:r>
              <a:rPr lang="en-US" sz="1800" dirty="0"/>
              <a:t>deal with different types of anomalies: </a:t>
            </a:r>
            <a:endParaRPr lang="en-US" sz="1800" dirty="0" smtClean="0"/>
          </a:p>
          <a:p>
            <a:pPr lvl="3"/>
            <a:r>
              <a:rPr lang="en-US" sz="1800" dirty="0" smtClean="0"/>
              <a:t>        • </a:t>
            </a:r>
            <a:r>
              <a:rPr lang="en-US" sz="1800" dirty="0"/>
              <a:t>Clustered anomalies vs scattered anomalies </a:t>
            </a:r>
            <a:endParaRPr lang="en-US" sz="1800" dirty="0" smtClean="0"/>
          </a:p>
          <a:p>
            <a:pPr lvl="3"/>
            <a:r>
              <a:rPr lang="en-US" sz="1800" dirty="0" smtClean="0"/>
              <a:t>        • </a:t>
            </a:r>
            <a:r>
              <a:rPr lang="en-US" sz="1800" dirty="0"/>
              <a:t>Local anomalies vs global anomalies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5408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93889" y="1111303"/>
            <a:ext cx="7141440" cy="181588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kern="1200" dirty="0" smtClean="0">
                <a:latin typeface="Calibri Light"/>
                <a:ea typeface="Calibri Light"/>
                <a:cs typeface="Calibri Light"/>
                <a:sym typeface="Calibri"/>
              </a:rPr>
              <a:t>Details on methods for anomaly detection:</a:t>
            </a: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kern="1200" dirty="0" smtClean="0">
                <a:latin typeface="Calibri Light"/>
                <a:ea typeface="Calibri Light"/>
                <a:cs typeface="Calibri Light"/>
                <a:sym typeface="Calibri"/>
              </a:rPr>
              <a:t>Isolation forest </a:t>
            </a:r>
            <a:r>
              <a:rPr lang="en-US" sz="2800" b="1" kern="1200" dirty="0" err="1" smtClean="0">
                <a:latin typeface="Calibri Light"/>
                <a:ea typeface="Calibri Light"/>
                <a:cs typeface="Calibri Light"/>
                <a:sym typeface="Calibri"/>
              </a:rPr>
              <a:t>iForest</a:t>
            </a:r>
            <a:endParaRPr lang="en-US" sz="2800" b="1" kern="1200" dirty="0" smtClean="0">
              <a:latin typeface="Calibri Light"/>
              <a:ea typeface="Calibri Light"/>
              <a:cs typeface="Calibri Light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800" kern="1200" dirty="0" smtClean="0">
                <a:latin typeface="Calibri Light"/>
                <a:ea typeface="Calibri Light"/>
                <a:cs typeface="Calibri Light"/>
                <a:sym typeface="Calibri"/>
              </a:rPr>
              <a:t>Isolation Nearest </a:t>
            </a:r>
            <a:r>
              <a:rPr lang="en-US" sz="2800" kern="1200" dirty="0" err="1" smtClean="0">
                <a:latin typeface="Calibri Light"/>
                <a:ea typeface="Calibri Light"/>
                <a:cs typeface="Calibri Light"/>
                <a:sym typeface="Calibri"/>
              </a:rPr>
              <a:t>Neighbours</a:t>
            </a:r>
            <a:r>
              <a:rPr lang="en-US" sz="2800" kern="1200" dirty="0" smtClean="0">
                <a:latin typeface="Calibri Light"/>
                <a:ea typeface="Calibri Light"/>
                <a:cs typeface="Calibri Light"/>
                <a:sym typeface="Calibri"/>
              </a:rPr>
              <a:t> Ensembles </a:t>
            </a:r>
            <a:r>
              <a:rPr lang="en-US" sz="2800" b="1" kern="1200" dirty="0" smtClean="0">
                <a:latin typeface="Calibri Light"/>
                <a:ea typeface="Calibri Light"/>
                <a:cs typeface="Calibri Light"/>
                <a:sym typeface="Calibri"/>
              </a:rPr>
              <a:t>INNE</a:t>
            </a:r>
            <a:endParaRPr lang="en-US" sz="2800" b="1" kern="1200" dirty="0" smtClean="0">
              <a:latin typeface="Calibri Light"/>
              <a:ea typeface="Calibri Light"/>
              <a:cs typeface="Calibri Light"/>
              <a:sym typeface="Calibri"/>
            </a:endParaRPr>
          </a:p>
          <a:p>
            <a:pPr marL="457200" marR="0" indent="-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8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588385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3"/>
              </a:rPr>
              <a:t>https://federation.edu.au/__data/assets/pdf_file/0011/443666/ICDM2018-Tutorial-Final.pdf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987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275652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Isolation forest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3" name="Rectangle 2"/>
          <p:cNvSpPr/>
          <p:nvPr/>
        </p:nvSpPr>
        <p:spPr>
          <a:xfrm>
            <a:off x="259346" y="883276"/>
            <a:ext cx="64783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 collection of isolation trees (</a:t>
            </a:r>
            <a:r>
              <a:rPr lang="en-US" sz="1800" dirty="0" err="1"/>
              <a:t>iTrees</a:t>
            </a:r>
            <a:r>
              <a:rPr lang="en-US" sz="1800" dirty="0"/>
              <a:t>)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Each </a:t>
            </a:r>
            <a:r>
              <a:rPr lang="en-US" sz="1800" dirty="0" err="1"/>
              <a:t>iTree</a:t>
            </a:r>
            <a:r>
              <a:rPr lang="en-US" sz="1800" dirty="0"/>
              <a:t> isolates every instance from the rest of the instances in a given sample </a:t>
            </a: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/>
              <a:t>Anomalies </a:t>
            </a:r>
            <a:r>
              <a:rPr lang="en-US" sz="1800" dirty="0"/>
              <a:t>are ‘few and different’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en-US" sz="1800" dirty="0"/>
              <a:t>More susceptible to isolation </a:t>
            </a:r>
            <a:endParaRPr lang="en-US" sz="1800" dirty="0" smtClean="0"/>
          </a:p>
          <a:p>
            <a:r>
              <a:rPr lang="en-US" sz="1800" dirty="0"/>
              <a:t> </a:t>
            </a:r>
            <a:r>
              <a:rPr lang="en-US" sz="1800" dirty="0" smtClean="0"/>
              <a:t>    - </a:t>
            </a:r>
            <a:r>
              <a:rPr lang="en-US" sz="1800" dirty="0"/>
              <a:t>Shorter average path</a:t>
            </a:r>
            <a:endParaRPr lang="en-US" sz="1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41" y="3266755"/>
            <a:ext cx="7502359" cy="2491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12800" y="3191600"/>
            <a:ext cx="3138905" cy="701284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33411" y="6040255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[Liu </a:t>
            </a:r>
            <a:r>
              <a:rPr lang="da-DK" dirty="0"/>
              <a:t>et al ICDM </a:t>
            </a:r>
            <a:r>
              <a:rPr lang="da-DK" dirty="0" smtClean="0"/>
              <a:t>2008]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12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311835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Problem examples</a:t>
            </a:r>
          </a:p>
        </p:txBody>
      </p:sp>
      <p:sp>
        <p:nvSpPr>
          <p:cNvPr id="14" name="Shape 382"/>
          <p:cNvSpPr txBox="1">
            <a:spLocks/>
          </p:cNvSpPr>
          <p:nvPr/>
        </p:nvSpPr>
        <p:spPr>
          <a:xfrm>
            <a:off x="239198" y="717465"/>
            <a:ext cx="4753863" cy="54230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45700" rIns="0" bIns="0" anchor="t" anchorCtr="0">
            <a:noAutofit/>
          </a:bodyPr>
          <a:lstStyle>
            <a:lvl1pPr marL="0" marR="0" lvl="0" indent="0" algn="ctr" defTabSz="685800" rtl="0" latinLnBrk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defTabSz="685800" rtl="0" latinLnBrk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Fraud detection</a:t>
            </a:r>
            <a:endParaRPr lang="ru-RU" sz="200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Failure detection for an airplane</a:t>
            </a:r>
            <a:endParaRPr lang="ru-RU" sz="200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Intrusion detection</a:t>
            </a:r>
          </a:p>
          <a:p>
            <a:pPr marL="438150" lvl="0" indent="-342900" algn="l">
              <a:lnSpc>
                <a:spcPct val="150000"/>
              </a:lnSpc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Earthquake prediction</a:t>
            </a:r>
            <a:endParaRPr lang="ru-RU" sz="2000" dirty="0">
              <a:latin typeface="+mn-lt"/>
            </a:endParaRPr>
          </a:p>
        </p:txBody>
      </p:sp>
      <p:pic>
        <p:nvPicPr>
          <p:cNvPr id="6" name="Shape 3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40410" y="717465"/>
            <a:ext cx="3665321" cy="23281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172995" y="3558745"/>
            <a:ext cx="4580739" cy="19389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Typical challenges: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Requires problem-specific knowledge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New problem –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new approach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000" baseline="0" dirty="0">
                <a:latin typeface="+mn-lt"/>
                <a:ea typeface="+mn-ea"/>
                <a:cs typeface="+mn-cs"/>
                <a:sym typeface="Calibri"/>
              </a:rPr>
              <a:t>Hard to identify something</a:t>
            </a: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 we don’t see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Bunch of various problem statements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9028" y="3558745"/>
            <a:ext cx="3848083" cy="27842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46063" y="6189117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5"/>
              </a:rPr>
              <a:t>https://arxiv.org/pdf/1901.03407.pdf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1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328070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Isolation example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33411" y="6040255"/>
            <a:ext cx="186621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[Liu </a:t>
            </a:r>
            <a:r>
              <a:rPr lang="da-DK" dirty="0"/>
              <a:t>et al ICDM </a:t>
            </a:r>
            <a:r>
              <a:rPr lang="da-DK" dirty="0" smtClean="0"/>
              <a:t>2008]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1263" y="967874"/>
            <a:ext cx="342232" cy="39570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378" y="848848"/>
            <a:ext cx="6207053" cy="454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054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303223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INNE definitions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33411" y="6040255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[</a:t>
            </a:r>
            <a:r>
              <a:rPr lang="en-US" dirty="0" err="1"/>
              <a:t>Bandaragoda</a:t>
            </a:r>
            <a:r>
              <a:rPr lang="en-US" dirty="0"/>
              <a:t> et al, 2018</a:t>
            </a:r>
            <a:r>
              <a:rPr lang="da-DK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1263" y="967874"/>
            <a:ext cx="342232" cy="39570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528" y="1160377"/>
            <a:ext cx="6637165" cy="412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526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196143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INNE idea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33411" y="6040255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[</a:t>
            </a:r>
            <a:r>
              <a:rPr lang="en-US" dirty="0" err="1"/>
              <a:t>Bandaragoda</a:t>
            </a:r>
            <a:r>
              <a:rPr lang="en-US" dirty="0"/>
              <a:t> et al, 2018</a:t>
            </a:r>
            <a:r>
              <a:rPr lang="da-DK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1263" y="967874"/>
            <a:ext cx="342232" cy="39570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20" y="967874"/>
            <a:ext cx="6059225" cy="4266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842" y="4780547"/>
            <a:ext cx="1449137" cy="31014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935537" y="2347495"/>
            <a:ext cx="1475874" cy="326189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5494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857" y="115111"/>
            <a:ext cx="196143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 smtClean="0"/>
              <a:t>INNE idea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721683" y="5833574"/>
            <a:ext cx="331002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  <p:sp>
        <p:nvSpPr>
          <p:cNvPr id="7" name="Rectangle 6"/>
          <p:cNvSpPr/>
          <p:nvPr/>
        </p:nvSpPr>
        <p:spPr>
          <a:xfrm>
            <a:off x="233411" y="6040255"/>
            <a:ext cx="22429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dirty="0" smtClean="0"/>
              <a:t>[</a:t>
            </a:r>
            <a:r>
              <a:rPr lang="en-US" dirty="0" err="1"/>
              <a:t>Bandaragoda</a:t>
            </a:r>
            <a:r>
              <a:rPr lang="en-US" dirty="0"/>
              <a:t> et al, 2018</a:t>
            </a:r>
            <a:r>
              <a:rPr lang="da-DK" dirty="0" smtClean="0"/>
              <a:t>]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21263" y="967874"/>
            <a:ext cx="342232" cy="395705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20" y="967874"/>
            <a:ext cx="6059225" cy="42661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20842" y="4780547"/>
            <a:ext cx="1449137" cy="310148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113" y="115111"/>
            <a:ext cx="7931854" cy="52338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6935537" y="2347495"/>
            <a:ext cx="1475874" cy="326189"/>
          </a:xfrm>
          <a:prstGeom prst="rect">
            <a:avLst/>
          </a:prstGeom>
          <a:solidFill>
            <a:srgbClr val="FFFFFF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9732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89771" y="1731597"/>
            <a:ext cx="724935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NN-based unsupervised 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anomaly detection</a:t>
            </a:r>
          </a:p>
        </p:txBody>
      </p:sp>
      <p:pic>
        <p:nvPicPr>
          <p:cNvPr id="8" name="Picture 2" descr="Image result for cat entering cat 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18" y="3263238"/>
            <a:ext cx="5058032" cy="1913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4260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626068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General </a:t>
            </a:r>
            <a:r>
              <a:rPr lang="en-US" sz="3200" kern="1200" dirty="0" err="1" smtClean="0">
                <a:latin typeface="Calibri Light"/>
                <a:ea typeface="Calibri Light"/>
                <a:cs typeface="Calibri Light"/>
                <a:sym typeface="Calibri"/>
              </a:rPr>
              <a:t>embeddings</a:t>
            </a: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-based approach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pic>
        <p:nvPicPr>
          <p:cNvPr id="7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358742"/>
            <a:ext cx="3729990" cy="3729990"/>
          </a:xfrm>
          <a:prstGeom prst="rect">
            <a:avLst/>
          </a:prstGeom>
        </p:spPr>
      </p:pic>
      <p:sp>
        <p:nvSpPr>
          <p:cNvPr id="8" name="Прямоугольник 4"/>
          <p:cNvSpPr/>
          <p:nvPr/>
        </p:nvSpPr>
        <p:spPr>
          <a:xfrm>
            <a:off x="5862662" y="1081743"/>
            <a:ext cx="105990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350" dirty="0"/>
              <a:t>Embedding</a:t>
            </a:r>
            <a:endParaRPr lang="ru-RU" sz="1350" dirty="0"/>
          </a:p>
        </p:txBody>
      </p:sp>
      <p:grpSp>
        <p:nvGrpSpPr>
          <p:cNvPr id="10" name="Группа 5"/>
          <p:cNvGrpSpPr/>
          <p:nvPr/>
        </p:nvGrpSpPr>
        <p:grpSpPr>
          <a:xfrm>
            <a:off x="249092" y="2249461"/>
            <a:ext cx="3824041" cy="2597437"/>
            <a:chOff x="1851378" y="1271072"/>
            <a:chExt cx="8105422" cy="5502728"/>
          </a:xfrm>
        </p:grpSpPr>
        <p:pic>
          <p:nvPicPr>
            <p:cNvPr id="11" name="Рисунок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6030" y="1271072"/>
              <a:ext cx="7953375" cy="1613728"/>
            </a:xfrm>
            <a:prstGeom prst="rect">
              <a:avLst/>
            </a:prstGeom>
          </p:spPr>
        </p:pic>
        <p:pic>
          <p:nvPicPr>
            <p:cNvPr id="12" name="Рисунок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1378" y="2882224"/>
              <a:ext cx="8105422" cy="1582841"/>
            </a:xfrm>
            <a:prstGeom prst="rect">
              <a:avLst/>
            </a:prstGeom>
          </p:spPr>
        </p:pic>
        <p:pic>
          <p:nvPicPr>
            <p:cNvPr id="13" name="Рисунок 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17"/>
            <a:stretch/>
          </p:blipFill>
          <p:spPr>
            <a:xfrm>
              <a:off x="1883576" y="4495952"/>
              <a:ext cx="8041026" cy="1557005"/>
            </a:xfrm>
            <a:prstGeom prst="rect">
              <a:avLst/>
            </a:prstGeom>
          </p:spPr>
        </p:pic>
        <p:pic>
          <p:nvPicPr>
            <p:cNvPr id="15" name="Рисунок 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1346" y="6052957"/>
              <a:ext cx="7542742" cy="720843"/>
            </a:xfrm>
            <a:prstGeom prst="rect">
              <a:avLst/>
            </a:prstGeom>
          </p:spPr>
        </p:pic>
      </p:grpSp>
      <p:sp>
        <p:nvSpPr>
          <p:cNvPr id="16" name="Прямоугольник 12"/>
          <p:cNvSpPr/>
          <p:nvPr/>
        </p:nvSpPr>
        <p:spPr>
          <a:xfrm>
            <a:off x="1351037" y="1413857"/>
            <a:ext cx="133562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Local history</a:t>
            </a:r>
            <a:endParaRPr lang="ru-RU" sz="1600" dirty="0"/>
          </a:p>
        </p:txBody>
      </p:sp>
      <p:sp>
        <p:nvSpPr>
          <p:cNvPr id="17" name="Прямоугольник 14"/>
          <p:cNvSpPr/>
          <p:nvPr/>
        </p:nvSpPr>
        <p:spPr>
          <a:xfrm>
            <a:off x="2768572" y="2162469"/>
            <a:ext cx="117974" cy="169499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sp>
        <p:nvSpPr>
          <p:cNvPr id="18" name="Стрелка вправо 15"/>
          <p:cNvSpPr/>
          <p:nvPr/>
        </p:nvSpPr>
        <p:spPr>
          <a:xfrm rot="2700000">
            <a:off x="2442793" y="1850490"/>
            <a:ext cx="237067" cy="117425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19" name="Скругленная соединительная линия 21"/>
          <p:cNvCxnSpPr>
            <a:stCxn id="17" idx="0"/>
          </p:cNvCxnSpPr>
          <p:nvPr/>
        </p:nvCxnSpPr>
        <p:spPr>
          <a:xfrm rot="16200000" flipH="1">
            <a:off x="3623218" y="1366809"/>
            <a:ext cx="402569" cy="1993888"/>
          </a:xfrm>
          <a:prstGeom prst="curvedConnector4">
            <a:avLst>
              <a:gd name="adj1" fmla="val -56785"/>
              <a:gd name="adj2" fmla="val 5147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24"/>
          <p:cNvSpPr/>
          <p:nvPr/>
        </p:nvSpPr>
        <p:spPr>
          <a:xfrm>
            <a:off x="4821447" y="2492511"/>
            <a:ext cx="71438" cy="71438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p:cxnSp>
        <p:nvCxnSpPr>
          <p:cNvPr id="21" name="Скругленная соединительная линия 25"/>
          <p:cNvCxnSpPr>
            <a:stCxn id="17" idx="0"/>
          </p:cNvCxnSpPr>
          <p:nvPr/>
        </p:nvCxnSpPr>
        <p:spPr>
          <a:xfrm rot="16200000" flipH="1">
            <a:off x="4207906" y="782121"/>
            <a:ext cx="39685" cy="2800381"/>
          </a:xfrm>
          <a:prstGeom prst="curvedConnector4">
            <a:avLst>
              <a:gd name="adj1" fmla="val -576036"/>
              <a:gd name="adj2" fmla="val 51053"/>
            </a:avLst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Овал 28"/>
          <p:cNvSpPr/>
          <p:nvPr/>
        </p:nvSpPr>
        <p:spPr>
          <a:xfrm>
            <a:off x="5627938" y="2188485"/>
            <a:ext cx="71438" cy="71438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sz="135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586414" y="1932881"/>
                <a:ext cx="6096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12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1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6414" y="1932881"/>
                <a:ext cx="609600" cy="276999"/>
              </a:xfrm>
              <a:prstGeom prst="rect">
                <a:avLst/>
              </a:prstGeom>
              <a:blipFill rotWithShape="0"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547690" y="2279546"/>
                <a:ext cx="434861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1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ru-RU" sz="12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7690" y="2279546"/>
                <a:ext cx="434861" cy="276999"/>
              </a:xfrm>
              <a:prstGeom prst="rect">
                <a:avLst/>
              </a:prstGeom>
              <a:blipFill rotWithShape="0">
                <a:blip r:embed="rId9"/>
                <a:stretch>
                  <a:fillRect r="-2817" b="-1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Прямая со стрелкой 43"/>
          <p:cNvCxnSpPr>
            <a:stCxn id="20" idx="7"/>
            <a:endCxn id="22" idx="3"/>
          </p:cNvCxnSpPr>
          <p:nvPr/>
        </p:nvCxnSpPr>
        <p:spPr>
          <a:xfrm flipV="1">
            <a:off x="4882423" y="2249461"/>
            <a:ext cx="755977" cy="253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237254" y="2565581"/>
            <a:ext cx="94898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rgbClr val="FF0000"/>
                </a:solidFill>
              </a:rPr>
              <a:t>Anomaly</a:t>
            </a:r>
            <a:endParaRPr lang="ru-RU" sz="1050" dirty="0">
              <a:solidFill>
                <a:srgbClr val="FF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67303" y="2001481"/>
            <a:ext cx="88961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Prediction</a:t>
            </a:r>
            <a:endParaRPr lang="ru-RU" sz="900" dirty="0"/>
          </a:p>
        </p:txBody>
      </p:sp>
      <p:sp>
        <p:nvSpPr>
          <p:cNvPr id="28" name="TextBox 27"/>
          <p:cNvSpPr txBox="1"/>
          <p:nvPr/>
        </p:nvSpPr>
        <p:spPr>
          <a:xfrm>
            <a:off x="3898865" y="2214544"/>
            <a:ext cx="99935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Measurement</a:t>
            </a:r>
            <a:endParaRPr lang="ru-RU" sz="900" dirty="0"/>
          </a:p>
        </p:txBody>
      </p:sp>
      <p:sp>
        <p:nvSpPr>
          <p:cNvPr id="29" name="TextBox 28"/>
          <p:cNvSpPr txBox="1"/>
          <p:nvPr/>
        </p:nvSpPr>
        <p:spPr>
          <a:xfrm rot="20521410">
            <a:off x="4882467" y="2360047"/>
            <a:ext cx="948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Anomaly </a:t>
            </a:r>
            <a:br>
              <a:rPr lang="en-US" sz="900" dirty="0"/>
            </a:br>
            <a:r>
              <a:rPr lang="en-US" sz="900" dirty="0"/>
              <a:t>score</a:t>
            </a:r>
            <a:endParaRPr lang="ru-RU" sz="900" dirty="0"/>
          </a:p>
        </p:txBody>
      </p:sp>
    </p:spTree>
    <p:extLst>
      <p:ext uri="{BB962C8B-B14F-4D97-AF65-F5344CB8AC3E}">
        <p14:creationId xmlns:p14="http://schemas.microsoft.com/office/powerpoint/2010/main" val="3304408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86524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General approach-1 revisited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133" y="902042"/>
            <a:ext cx="7558319" cy="4846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91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336566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General approach-2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198" y="1075795"/>
            <a:ext cx="5929441" cy="30857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5416" y="5128055"/>
            <a:ext cx="223554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E.g. PCA,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autoencoder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05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224189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7" name="object 3"/>
          <p:cNvSpPr/>
          <p:nvPr/>
        </p:nvSpPr>
        <p:spPr>
          <a:xfrm>
            <a:off x="2913594" y="4853606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3272251" y="3573018"/>
            <a:ext cx="1212850" cy="311785"/>
          </a:xfrm>
          <a:custGeom>
            <a:avLst/>
            <a:gdLst/>
            <a:ahLst/>
            <a:cxnLst/>
            <a:rect l="l" t="t" r="r" b="b"/>
            <a:pathLst>
              <a:path w="1212850" h="311785">
                <a:moveTo>
                  <a:pt x="0" y="0"/>
                </a:moveTo>
                <a:lnTo>
                  <a:pt x="1212597" y="0"/>
                </a:lnTo>
                <a:lnTo>
                  <a:pt x="1212597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7"/>
          <p:cNvSpPr txBox="1"/>
          <p:nvPr/>
        </p:nvSpPr>
        <p:spPr>
          <a:xfrm>
            <a:off x="447300" y="5620456"/>
            <a:ext cx="10401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Input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2" name="object 8"/>
          <p:cNvSpPr txBox="1"/>
          <p:nvPr/>
        </p:nvSpPr>
        <p:spPr>
          <a:xfrm>
            <a:off x="216847" y="2261582"/>
            <a:ext cx="2195885" cy="1155573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247015" marR="131445" indent="-234950" algn="ct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Reconstructed  input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data</a:t>
            </a:r>
            <a:endParaRPr lang="en-US" sz="1800" dirty="0"/>
          </a:p>
          <a:p>
            <a:pPr marL="247015" marR="131445" indent="-234950" algn="ctr">
              <a:lnSpc>
                <a:spcPct val="100699"/>
              </a:lnSpc>
              <a:spcBef>
                <a:spcPts val="85"/>
              </a:spcBef>
            </a:pPr>
            <a:endParaRPr lang="en-US" sz="1800" spc="-5" dirty="0">
              <a:latin typeface="Arial"/>
              <a:cs typeface="Arial"/>
            </a:endParaRPr>
          </a:p>
          <a:p>
            <a:pPr marL="247015" marR="131445" indent="-234950" algn="ctr">
              <a:lnSpc>
                <a:spcPct val="100699"/>
              </a:lnSpc>
              <a:spcBef>
                <a:spcPts val="85"/>
              </a:spcBef>
            </a:pPr>
            <a:r>
              <a:rPr sz="1800" spc="-5" dirty="0">
                <a:latin typeface="Arial"/>
                <a:cs typeface="Arial"/>
              </a:rPr>
              <a:t>Featu</a:t>
            </a:r>
            <a:r>
              <a:rPr lang="en-US" sz="1800" spc="-5" dirty="0">
                <a:latin typeface="Arial"/>
                <a:cs typeface="Arial"/>
              </a:rPr>
              <a:t>res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13" name="object 9"/>
          <p:cNvSpPr txBox="1"/>
          <p:nvPr/>
        </p:nvSpPr>
        <p:spPr>
          <a:xfrm>
            <a:off x="6933487" y="697635"/>
            <a:ext cx="1786889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" dirty="0">
                <a:latin typeface="Arial"/>
                <a:cs typeface="Arial"/>
              </a:rPr>
              <a:t>Reconstructed</a:t>
            </a:r>
            <a:r>
              <a:rPr sz="1600" spc="-7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data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4" name="object 10"/>
          <p:cNvSpPr txBox="1"/>
          <p:nvPr/>
        </p:nvSpPr>
        <p:spPr>
          <a:xfrm>
            <a:off x="6756315" y="2871159"/>
            <a:ext cx="2000885" cy="44884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ts val="1664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Encoder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45" dirty="0">
                <a:latin typeface="Arial"/>
                <a:cs typeface="Arial"/>
              </a:rPr>
              <a:t> </a:t>
            </a:r>
            <a:r>
              <a:rPr sz="1400" dirty="0">
                <a:latin typeface="Arial"/>
                <a:cs typeface="Arial"/>
              </a:rPr>
              <a:t>conv</a:t>
            </a:r>
          </a:p>
          <a:p>
            <a:pPr algn="ctr">
              <a:lnSpc>
                <a:spcPts val="1664"/>
              </a:lnSpc>
            </a:pPr>
            <a:r>
              <a:rPr sz="1400" b="1" spc="-5" dirty="0">
                <a:latin typeface="Arial"/>
                <a:cs typeface="Arial"/>
              </a:rPr>
              <a:t>Decoder</a:t>
            </a:r>
            <a:r>
              <a:rPr sz="1400" spc="-5" dirty="0">
                <a:latin typeface="Arial"/>
                <a:cs typeface="Arial"/>
              </a:rPr>
              <a:t>: 4-layer</a:t>
            </a:r>
            <a:r>
              <a:rPr sz="1400" spc="-85" dirty="0">
                <a:latin typeface="Arial"/>
                <a:cs typeface="Arial"/>
              </a:rPr>
              <a:t> </a:t>
            </a:r>
            <a:r>
              <a:rPr sz="1400" spc="-5" dirty="0" err="1">
                <a:latin typeface="Arial"/>
                <a:cs typeface="Arial"/>
              </a:rPr>
              <a:t>upconv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5" name="object 11"/>
          <p:cNvSpPr txBox="1"/>
          <p:nvPr/>
        </p:nvSpPr>
        <p:spPr>
          <a:xfrm>
            <a:off x="3013550" y="1014691"/>
            <a:ext cx="17500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L2 Loss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function:</a:t>
            </a:r>
            <a:endParaRPr sz="1800">
              <a:latin typeface="Arial"/>
              <a:cs typeface="Arial"/>
            </a:endParaRPr>
          </a:p>
        </p:txBody>
      </p:sp>
      <p:sp>
        <p:nvSpPr>
          <p:cNvPr id="17" name="object 13"/>
          <p:cNvSpPr/>
          <p:nvPr/>
        </p:nvSpPr>
        <p:spPr>
          <a:xfrm>
            <a:off x="3838492" y="4929450"/>
            <a:ext cx="178499" cy="1597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4"/>
          <p:cNvSpPr/>
          <p:nvPr/>
        </p:nvSpPr>
        <p:spPr>
          <a:xfrm>
            <a:off x="3789300" y="3629967"/>
            <a:ext cx="178499" cy="178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5"/>
          <p:cNvSpPr/>
          <p:nvPr/>
        </p:nvSpPr>
        <p:spPr>
          <a:xfrm>
            <a:off x="6698499" y="3998676"/>
            <a:ext cx="2184970" cy="147814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8"/>
          <p:cNvSpPr/>
          <p:nvPr/>
        </p:nvSpPr>
        <p:spPr>
          <a:xfrm>
            <a:off x="2913594" y="2326633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0"/>
          <p:cNvSpPr/>
          <p:nvPr/>
        </p:nvSpPr>
        <p:spPr>
          <a:xfrm>
            <a:off x="3794571" y="2351470"/>
            <a:ext cx="165774" cy="235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1"/>
          <p:cNvSpPr/>
          <p:nvPr/>
        </p:nvSpPr>
        <p:spPr>
          <a:xfrm>
            <a:off x="6773008" y="958387"/>
            <a:ext cx="2141645" cy="14102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2"/>
          <p:cNvSpPr/>
          <p:nvPr/>
        </p:nvSpPr>
        <p:spPr>
          <a:xfrm>
            <a:off x="7756758" y="3453005"/>
            <a:ext cx="81999" cy="19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3"/>
          <p:cNvSpPr/>
          <p:nvPr/>
        </p:nvSpPr>
        <p:spPr>
          <a:xfrm>
            <a:off x="7733368" y="2538681"/>
            <a:ext cx="81999" cy="199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4"/>
          <p:cNvSpPr/>
          <p:nvPr/>
        </p:nvSpPr>
        <p:spPr>
          <a:xfrm>
            <a:off x="3501768" y="1395497"/>
            <a:ext cx="847148" cy="2692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7"/>
          <p:cNvSpPr txBox="1"/>
          <p:nvPr/>
        </p:nvSpPr>
        <p:spPr>
          <a:xfrm>
            <a:off x="347949" y="830820"/>
            <a:ext cx="2193290" cy="76454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Train </a:t>
            </a:r>
            <a:r>
              <a:rPr sz="1600" dirty="0">
                <a:solidFill>
                  <a:schemeClr val="accent2"/>
                </a:solidFill>
                <a:latin typeface="Arial"/>
                <a:cs typeface="Arial"/>
              </a:rPr>
              <a:t>such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that features  </a:t>
            </a:r>
            <a:r>
              <a:rPr sz="1600" dirty="0">
                <a:solidFill>
                  <a:schemeClr val="accent2"/>
                </a:solidFill>
                <a:latin typeface="Arial"/>
                <a:cs typeface="Arial"/>
              </a:rPr>
              <a:t>can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be used to  reconstruct original</a:t>
            </a:r>
            <a:r>
              <a:rPr sz="1600" spc="-85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data</a:t>
            </a:r>
            <a:endParaRPr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2" name="object 28"/>
          <p:cNvSpPr txBox="1"/>
          <p:nvPr/>
        </p:nvSpPr>
        <p:spPr>
          <a:xfrm>
            <a:off x="5015145" y="1010884"/>
            <a:ext cx="1741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spc="-5" dirty="0">
                <a:solidFill>
                  <a:schemeClr val="accent2"/>
                </a:solidFill>
                <a:latin typeface="Arial"/>
                <a:cs typeface="Arial"/>
              </a:rPr>
              <a:t>Don’t need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labels!</a:t>
            </a:r>
            <a:endParaRPr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9758" y="6129989"/>
            <a:ext cx="666240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Slides were adapted from lecture by </a:t>
            </a:r>
            <a:r>
              <a:rPr lang="en-US" dirty="0" err="1"/>
              <a:t>Fei-Fei</a:t>
            </a:r>
            <a:r>
              <a:rPr lang="en-US" dirty="0"/>
              <a:t> Li &amp; Justin Johnson &amp; Serena Yeung </a:t>
            </a:r>
          </a:p>
        </p:txBody>
      </p:sp>
      <p:cxnSp>
        <p:nvCxnSpPr>
          <p:cNvPr id="35" name="Straight Arrow Connector 34"/>
          <p:cNvCxnSpPr/>
          <p:nvPr/>
        </p:nvCxnSpPr>
        <p:spPr>
          <a:xfrm flipV="1">
            <a:off x="3878676" y="4026309"/>
            <a:ext cx="0" cy="648490"/>
          </a:xfrm>
          <a:prstGeom prst="straightConnector1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7" name="Straight Arrow Connector 36"/>
          <p:cNvCxnSpPr/>
          <p:nvPr/>
        </p:nvCxnSpPr>
        <p:spPr>
          <a:xfrm flipV="1">
            <a:off x="3878676" y="2768665"/>
            <a:ext cx="0" cy="648490"/>
          </a:xfrm>
          <a:prstGeom prst="straightConnector1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Straight Connector 48"/>
          <p:cNvCxnSpPr/>
          <p:nvPr/>
        </p:nvCxnSpPr>
        <p:spPr>
          <a:xfrm>
            <a:off x="5076825" y="4967550"/>
            <a:ext cx="666750" cy="0"/>
          </a:xfrm>
          <a:prstGeom prst="line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Straight Connector 49"/>
          <p:cNvCxnSpPr/>
          <p:nvPr/>
        </p:nvCxnSpPr>
        <p:spPr>
          <a:xfrm flipV="1">
            <a:off x="5743575" y="1524000"/>
            <a:ext cx="0" cy="3443550"/>
          </a:xfrm>
          <a:prstGeom prst="line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Straight Arrow Connector 53"/>
          <p:cNvCxnSpPr/>
          <p:nvPr/>
        </p:nvCxnSpPr>
        <p:spPr>
          <a:xfrm flipH="1">
            <a:off x="4763610" y="1524000"/>
            <a:ext cx="979965" cy="0"/>
          </a:xfrm>
          <a:prstGeom prst="straightConnector1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Straight Arrow Connector 54"/>
          <p:cNvCxnSpPr/>
          <p:nvPr/>
        </p:nvCxnSpPr>
        <p:spPr>
          <a:xfrm flipV="1">
            <a:off x="3878593" y="1762125"/>
            <a:ext cx="83" cy="460696"/>
          </a:xfrm>
          <a:prstGeom prst="straightConnector1">
            <a:avLst/>
          </a:prstGeom>
          <a:noFill/>
          <a:ln w="28575" cap="flat">
            <a:solidFill>
              <a:schemeClr val="tx2">
                <a:lumMod val="75000"/>
              </a:schemeClr>
            </a:solidFill>
            <a:prstDash val="solid"/>
            <a:miter lim="8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9" name="TextBox 58"/>
          <p:cNvSpPr txBox="1"/>
          <p:nvPr/>
        </p:nvSpPr>
        <p:spPr>
          <a:xfrm>
            <a:off x="6608639" y="3682058"/>
            <a:ext cx="2296238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1166608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53733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Taxonomy of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45990" y="1248032"/>
            <a:ext cx="6499654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800" b="1" dirty="0">
                <a:latin typeface="+mn-lt"/>
                <a:ea typeface="+mn-ea"/>
                <a:cs typeface="+mn-cs"/>
                <a:sym typeface="Calibri"/>
              </a:rPr>
              <a:t>Just </a:t>
            </a:r>
            <a:r>
              <a:rPr lang="en-US" sz="1800" b="1" dirty="0" err="1">
                <a:latin typeface="+mn-lt"/>
                <a:ea typeface="+mn-ea"/>
                <a:cs typeface="+mn-cs"/>
                <a:sym typeface="Calibri"/>
              </a:rPr>
              <a:t>autoencoder</a:t>
            </a: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/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Sometimes we need just nonlinear PCA</a:t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The latent space may not be continuous </a:t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or allow easy interpolation.</a:t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800" b="1" dirty="0" err="1">
                <a:latin typeface="+mn-lt"/>
                <a:ea typeface="+mn-ea"/>
                <a:cs typeface="+mn-cs"/>
                <a:sym typeface="Calibri"/>
              </a:rPr>
              <a:t>Variational</a:t>
            </a:r>
            <a:r>
              <a:rPr lang="en-US" sz="1800" b="1" dirty="0">
                <a:latin typeface="+mn-lt"/>
                <a:ea typeface="+mn-ea"/>
                <a:cs typeface="+mn-cs"/>
                <a:sym typeface="Calibri"/>
              </a:rPr>
              <a:t> </a:t>
            </a:r>
            <a:r>
              <a:rPr lang="en-US" sz="1800" b="1" dirty="0" err="1">
                <a:latin typeface="+mn-lt"/>
                <a:ea typeface="+mn-ea"/>
                <a:cs typeface="+mn-cs"/>
                <a:sym typeface="Calibri"/>
              </a:rPr>
              <a:t>autoencoder</a:t>
            </a: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/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If you want precise control over your latent representations and </a:t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what you would like them to represent, then choose VAE. Sometimes, </a:t>
            </a:r>
            <a:br>
              <a:rPr lang="en-US" sz="1800" dirty="0">
                <a:latin typeface="+mn-lt"/>
                <a:ea typeface="+mn-ea"/>
                <a:cs typeface="+mn-cs"/>
                <a:sym typeface="Calibri"/>
              </a:rPr>
            </a:b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precise modeling can capture better representations</a:t>
            </a:r>
          </a:p>
          <a:p>
            <a:pPr marL="285750" indent="-285750" hangingPunct="0">
              <a:buFont typeface="Arial" panose="020B0604020202020204" pitchFamily="34" charset="0"/>
              <a:buChar char="•"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b="1" dirty="0">
                <a:latin typeface="+mn-lt"/>
                <a:ea typeface="+mn-ea"/>
                <a:cs typeface="+mn-cs"/>
                <a:sym typeface="Calibri"/>
              </a:rPr>
              <a:t>Adversarial </a:t>
            </a:r>
            <a:r>
              <a:rPr lang="en-US" sz="1800" b="1" dirty="0" err="1">
                <a:latin typeface="+mn-lt"/>
                <a:ea typeface="+mn-ea"/>
                <a:cs typeface="+mn-cs"/>
                <a:sym typeface="Calibri"/>
              </a:rPr>
              <a:t>autoencoder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0569" y="133370"/>
            <a:ext cx="2123431" cy="22293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8682" y="2974875"/>
            <a:ext cx="2147204" cy="22598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13488" y="2362694"/>
            <a:ext cx="33759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847764" y="5292946"/>
            <a:ext cx="469037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VAE</a:t>
            </a:r>
          </a:p>
        </p:txBody>
      </p:sp>
      <p:sp>
        <p:nvSpPr>
          <p:cNvPr id="30" name="Rectangle 29"/>
          <p:cNvSpPr/>
          <p:nvPr/>
        </p:nvSpPr>
        <p:spPr>
          <a:xfrm>
            <a:off x="0" y="594766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hlinkClick r:id="rId5"/>
              </a:rPr>
              <a:t>https://towardsdatascience.com/intuitively-understanding-variational-autoencoders-1bfe67eb5daf</a:t>
            </a:r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4572000" y="5901493"/>
            <a:ext cx="2739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https://arxiv.org/abs/1506.02216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197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667631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Taxonomy with respect to available data</a:t>
            </a:r>
          </a:p>
        </p:txBody>
      </p:sp>
      <p:sp>
        <p:nvSpPr>
          <p:cNvPr id="14" name="Shape 382"/>
          <p:cNvSpPr txBox="1">
            <a:spLocks/>
          </p:cNvSpPr>
          <p:nvPr/>
        </p:nvSpPr>
        <p:spPr>
          <a:xfrm>
            <a:off x="239198" y="717465"/>
            <a:ext cx="4753863" cy="54230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45700" rIns="0" bIns="0" anchor="t" anchorCtr="0">
            <a:noAutofit/>
          </a:bodyPr>
          <a:lstStyle>
            <a:lvl1pPr marL="0" marR="0" lvl="0" indent="0" algn="ctr" defTabSz="685800" rtl="0" latinLnBrk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defTabSz="685800" rtl="0" latinLnBrk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Sequential data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Non-sequential data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Supervised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Unsupervised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Semi-supervised</a:t>
            </a:r>
            <a:endParaRPr lang="ru-RU" sz="20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6063" y="6190995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https://arxiv.org/pdf/1901.03407.pdf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57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058288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Variational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61" y="5919484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https://arxiv.org/pdf/1606.05908.pdf</a:t>
            </a:r>
            <a:endParaRPr lang="en-US" dirty="0"/>
          </a:p>
        </p:txBody>
      </p:sp>
      <p:pic>
        <p:nvPicPr>
          <p:cNvPr id="1026" name="Picture 2" descr="Image result for variational autoenco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6886" y="838788"/>
            <a:ext cx="5637776" cy="2419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3"/>
          <p:cNvSpPr/>
          <p:nvPr/>
        </p:nvSpPr>
        <p:spPr>
          <a:xfrm>
            <a:off x="5924163" y="540341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4"/>
          <p:cNvSpPr/>
          <p:nvPr/>
        </p:nvSpPr>
        <p:spPr>
          <a:xfrm>
            <a:off x="5924163" y="540341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5"/>
          <p:cNvSpPr/>
          <p:nvPr/>
        </p:nvSpPr>
        <p:spPr>
          <a:xfrm>
            <a:off x="3233268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6"/>
          <p:cNvSpPr/>
          <p:nvPr/>
        </p:nvSpPr>
        <p:spPr>
          <a:xfrm>
            <a:off x="3233268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7"/>
          <p:cNvSpPr/>
          <p:nvPr/>
        </p:nvSpPr>
        <p:spPr>
          <a:xfrm>
            <a:off x="6849061" y="5469867"/>
            <a:ext cx="178499" cy="1784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8"/>
          <p:cNvSpPr/>
          <p:nvPr/>
        </p:nvSpPr>
        <p:spPr>
          <a:xfrm>
            <a:off x="1885571" y="540341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9"/>
          <p:cNvSpPr/>
          <p:nvPr/>
        </p:nvSpPr>
        <p:spPr>
          <a:xfrm>
            <a:off x="1885571" y="5403417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0"/>
          <p:cNvSpPr/>
          <p:nvPr/>
        </p:nvSpPr>
        <p:spPr>
          <a:xfrm>
            <a:off x="1633072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1"/>
          <p:cNvSpPr/>
          <p:nvPr/>
        </p:nvSpPr>
        <p:spPr>
          <a:xfrm>
            <a:off x="1633072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2"/>
          <p:cNvSpPr/>
          <p:nvPr/>
        </p:nvSpPr>
        <p:spPr>
          <a:xfrm>
            <a:off x="2140378" y="4515819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30" h="871854">
                <a:moveTo>
                  <a:pt x="747590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13"/>
          <p:cNvSpPr/>
          <p:nvPr/>
        </p:nvSpPr>
        <p:spPr>
          <a:xfrm>
            <a:off x="2074576" y="4440694"/>
            <a:ext cx="99212" cy="1051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14"/>
          <p:cNvSpPr/>
          <p:nvPr/>
        </p:nvSpPr>
        <p:spPr>
          <a:xfrm>
            <a:off x="2810469" y="5479261"/>
            <a:ext cx="178499" cy="1597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15"/>
          <p:cNvSpPr txBox="1"/>
          <p:nvPr/>
        </p:nvSpPr>
        <p:spPr>
          <a:xfrm>
            <a:off x="518923" y="4505252"/>
            <a:ext cx="135699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23" name="object 16"/>
          <p:cNvSpPr/>
          <p:nvPr/>
        </p:nvSpPr>
        <p:spPr>
          <a:xfrm>
            <a:off x="2887969" y="45183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89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17"/>
          <p:cNvSpPr/>
          <p:nvPr/>
        </p:nvSpPr>
        <p:spPr>
          <a:xfrm>
            <a:off x="3560718" y="4441244"/>
            <a:ext cx="97599" cy="106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18"/>
          <p:cNvSpPr/>
          <p:nvPr/>
        </p:nvSpPr>
        <p:spPr>
          <a:xfrm>
            <a:off x="7271860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19"/>
          <p:cNvSpPr/>
          <p:nvPr/>
        </p:nvSpPr>
        <p:spPr>
          <a:xfrm>
            <a:off x="7271860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0"/>
          <p:cNvSpPr/>
          <p:nvPr/>
        </p:nvSpPr>
        <p:spPr>
          <a:xfrm>
            <a:off x="5671663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1"/>
          <p:cNvSpPr/>
          <p:nvPr/>
        </p:nvSpPr>
        <p:spPr>
          <a:xfrm>
            <a:off x="5671663" y="4117745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39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2"/>
          <p:cNvSpPr/>
          <p:nvPr/>
        </p:nvSpPr>
        <p:spPr>
          <a:xfrm>
            <a:off x="6178962" y="4515819"/>
            <a:ext cx="748030" cy="871855"/>
          </a:xfrm>
          <a:custGeom>
            <a:avLst/>
            <a:gdLst/>
            <a:ahLst/>
            <a:cxnLst/>
            <a:rect l="l" t="t" r="r" b="b"/>
            <a:pathLst>
              <a:path w="748029" h="871854">
                <a:moveTo>
                  <a:pt x="747598" y="871748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23"/>
          <p:cNvSpPr/>
          <p:nvPr/>
        </p:nvSpPr>
        <p:spPr>
          <a:xfrm>
            <a:off x="6113162" y="4440694"/>
            <a:ext cx="99224" cy="10514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24"/>
          <p:cNvSpPr/>
          <p:nvPr/>
        </p:nvSpPr>
        <p:spPr>
          <a:xfrm>
            <a:off x="6926561" y="4518319"/>
            <a:ext cx="707390" cy="885190"/>
          </a:xfrm>
          <a:custGeom>
            <a:avLst/>
            <a:gdLst/>
            <a:ahLst/>
            <a:cxnLst/>
            <a:rect l="l" t="t" r="r" b="b"/>
            <a:pathLst>
              <a:path w="707390" h="885189">
                <a:moveTo>
                  <a:pt x="0" y="885098"/>
                </a:moveTo>
                <a:lnTo>
                  <a:pt x="706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25"/>
          <p:cNvSpPr/>
          <p:nvPr/>
        </p:nvSpPr>
        <p:spPr>
          <a:xfrm>
            <a:off x="7599309" y="4441244"/>
            <a:ext cx="97599" cy="1062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27"/>
          <p:cNvSpPr/>
          <p:nvPr/>
        </p:nvSpPr>
        <p:spPr>
          <a:xfrm>
            <a:off x="2065971" y="3755311"/>
            <a:ext cx="572770" cy="362585"/>
          </a:xfrm>
          <a:custGeom>
            <a:avLst/>
            <a:gdLst/>
            <a:ahLst/>
            <a:cxnLst/>
            <a:rect l="l" t="t" r="r" b="b"/>
            <a:pathLst>
              <a:path w="572769" h="362585">
                <a:moveTo>
                  <a:pt x="0" y="362434"/>
                </a:moveTo>
                <a:lnTo>
                  <a:pt x="572141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28"/>
          <p:cNvSpPr/>
          <p:nvPr/>
        </p:nvSpPr>
        <p:spPr>
          <a:xfrm>
            <a:off x="2611750" y="3699523"/>
            <a:ext cx="108919" cy="918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29"/>
          <p:cNvSpPr/>
          <p:nvPr/>
        </p:nvSpPr>
        <p:spPr>
          <a:xfrm>
            <a:off x="3102844" y="37623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0"/>
          <p:cNvSpPr/>
          <p:nvPr/>
        </p:nvSpPr>
        <p:spPr>
          <a:xfrm>
            <a:off x="3020194" y="3706681"/>
            <a:ext cx="108949" cy="917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1"/>
          <p:cNvSpPr/>
          <p:nvPr/>
        </p:nvSpPr>
        <p:spPr>
          <a:xfrm>
            <a:off x="6104563" y="3755311"/>
            <a:ext cx="572770" cy="362585"/>
          </a:xfrm>
          <a:custGeom>
            <a:avLst/>
            <a:gdLst/>
            <a:ahLst/>
            <a:cxnLst/>
            <a:rect l="l" t="t" r="r" b="b"/>
            <a:pathLst>
              <a:path w="572770" h="362585">
                <a:moveTo>
                  <a:pt x="0" y="362434"/>
                </a:moveTo>
                <a:lnTo>
                  <a:pt x="572148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2"/>
          <p:cNvSpPr/>
          <p:nvPr/>
        </p:nvSpPr>
        <p:spPr>
          <a:xfrm>
            <a:off x="6650337" y="3699523"/>
            <a:ext cx="108924" cy="9189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3"/>
          <p:cNvSpPr/>
          <p:nvPr/>
        </p:nvSpPr>
        <p:spPr>
          <a:xfrm>
            <a:off x="7141436" y="3762336"/>
            <a:ext cx="563880" cy="355600"/>
          </a:xfrm>
          <a:custGeom>
            <a:avLst/>
            <a:gdLst/>
            <a:ahLst/>
            <a:cxnLst/>
            <a:rect l="l" t="t" r="r" b="b"/>
            <a:pathLst>
              <a:path w="563879" h="355600">
                <a:moveTo>
                  <a:pt x="563323" y="35540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34"/>
          <p:cNvSpPr/>
          <p:nvPr/>
        </p:nvSpPr>
        <p:spPr>
          <a:xfrm>
            <a:off x="7058786" y="3706681"/>
            <a:ext cx="108949" cy="9178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35"/>
          <p:cNvSpPr/>
          <p:nvPr/>
        </p:nvSpPr>
        <p:spPr>
          <a:xfrm>
            <a:off x="838198" y="4800426"/>
            <a:ext cx="778198" cy="2836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36"/>
          <p:cNvSpPr txBox="1"/>
          <p:nvPr/>
        </p:nvSpPr>
        <p:spPr>
          <a:xfrm>
            <a:off x="4633719" y="4505252"/>
            <a:ext cx="136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43" name="object 37"/>
          <p:cNvSpPr txBox="1"/>
          <p:nvPr/>
        </p:nvSpPr>
        <p:spPr>
          <a:xfrm>
            <a:off x="595123" y="5113835"/>
            <a:ext cx="120396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(parameters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ɸ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4" name="object 38"/>
          <p:cNvSpPr txBox="1"/>
          <p:nvPr/>
        </p:nvSpPr>
        <p:spPr>
          <a:xfrm>
            <a:off x="4709919" y="5113835"/>
            <a:ext cx="12052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(parameters</a:t>
            </a:r>
            <a:r>
              <a:rPr sz="1400" spc="-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θ</a:t>
            </a:r>
            <a:r>
              <a:rPr sz="1400" spc="-5" dirty="0">
                <a:latin typeface="Arial"/>
                <a:cs typeface="Arial"/>
              </a:rPr>
              <a:t>)</a:t>
            </a:r>
            <a:endParaRPr sz="1400">
              <a:latin typeface="Arial"/>
              <a:cs typeface="Arial"/>
            </a:endParaRPr>
          </a:p>
        </p:txBody>
      </p:sp>
      <p:sp>
        <p:nvSpPr>
          <p:cNvPr id="45" name="object 39"/>
          <p:cNvSpPr txBox="1"/>
          <p:nvPr/>
        </p:nvSpPr>
        <p:spPr>
          <a:xfrm>
            <a:off x="1234701" y="3395392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6" name="object 40"/>
          <p:cNvSpPr txBox="1"/>
          <p:nvPr/>
        </p:nvSpPr>
        <p:spPr>
          <a:xfrm>
            <a:off x="5120893" y="3395392"/>
            <a:ext cx="1303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47" name="object 41"/>
          <p:cNvSpPr/>
          <p:nvPr/>
        </p:nvSpPr>
        <p:spPr>
          <a:xfrm>
            <a:off x="6569586" y="3394846"/>
            <a:ext cx="1950770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2"/>
          <p:cNvSpPr/>
          <p:nvPr/>
        </p:nvSpPr>
        <p:spPr>
          <a:xfrm>
            <a:off x="2532820" y="3407321"/>
            <a:ext cx="1944336" cy="271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3"/>
          <p:cNvSpPr/>
          <p:nvPr/>
        </p:nvSpPr>
        <p:spPr>
          <a:xfrm>
            <a:off x="4907265" y="4806594"/>
            <a:ext cx="778198" cy="2712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44"/>
          <p:cNvSpPr/>
          <p:nvPr/>
        </p:nvSpPr>
        <p:spPr>
          <a:xfrm>
            <a:off x="1835021" y="4172455"/>
            <a:ext cx="461919" cy="2254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45"/>
          <p:cNvSpPr/>
          <p:nvPr/>
        </p:nvSpPr>
        <p:spPr>
          <a:xfrm>
            <a:off x="3419568" y="4143370"/>
            <a:ext cx="493223" cy="2836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46"/>
          <p:cNvSpPr/>
          <p:nvPr/>
        </p:nvSpPr>
        <p:spPr>
          <a:xfrm>
            <a:off x="5873588" y="4159565"/>
            <a:ext cx="461919" cy="2276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47"/>
          <p:cNvSpPr/>
          <p:nvPr/>
        </p:nvSpPr>
        <p:spPr>
          <a:xfrm>
            <a:off x="7458160" y="4154395"/>
            <a:ext cx="493223" cy="28642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9355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57106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Variational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: formulas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061" y="5919484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https://arxiv.org/pdf/1606.05908.pdf</a:t>
            </a:r>
            <a:endParaRPr lang="en-US" dirty="0"/>
          </a:p>
        </p:txBody>
      </p:sp>
      <p:sp>
        <p:nvSpPr>
          <p:cNvPr id="54" name="object 2"/>
          <p:cNvSpPr/>
          <p:nvPr/>
        </p:nvSpPr>
        <p:spPr>
          <a:xfrm>
            <a:off x="6720561" y="2966095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3"/>
          <p:cNvSpPr/>
          <p:nvPr/>
        </p:nvSpPr>
        <p:spPr>
          <a:xfrm>
            <a:off x="6720561" y="2966095"/>
            <a:ext cx="909955" cy="311785"/>
          </a:xfrm>
          <a:custGeom>
            <a:avLst/>
            <a:gdLst/>
            <a:ahLst/>
            <a:cxnLst/>
            <a:rect l="l" t="t" r="r" b="b"/>
            <a:pathLst>
              <a:path w="909954" h="311785">
                <a:moveTo>
                  <a:pt x="0" y="0"/>
                </a:moveTo>
                <a:lnTo>
                  <a:pt x="909898" y="0"/>
                </a:lnTo>
                <a:lnTo>
                  <a:pt x="9098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4"/>
          <p:cNvSpPr/>
          <p:nvPr/>
        </p:nvSpPr>
        <p:spPr>
          <a:xfrm>
            <a:off x="7519510" y="3851043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"/>
          <p:cNvSpPr/>
          <p:nvPr/>
        </p:nvSpPr>
        <p:spPr>
          <a:xfrm>
            <a:off x="7519510" y="3851043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6"/>
          <p:cNvSpPr/>
          <p:nvPr/>
        </p:nvSpPr>
        <p:spPr>
          <a:xfrm>
            <a:off x="7079960" y="3032544"/>
            <a:ext cx="178499" cy="178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7"/>
          <p:cNvSpPr/>
          <p:nvPr/>
        </p:nvSpPr>
        <p:spPr>
          <a:xfrm>
            <a:off x="6171812" y="4679491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8"/>
          <p:cNvSpPr/>
          <p:nvPr/>
        </p:nvSpPr>
        <p:spPr>
          <a:xfrm>
            <a:off x="6171812" y="4679491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5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9"/>
          <p:cNvSpPr/>
          <p:nvPr/>
        </p:nvSpPr>
        <p:spPr>
          <a:xfrm>
            <a:off x="5919313" y="3851043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D8E9D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10"/>
          <p:cNvSpPr/>
          <p:nvPr/>
        </p:nvSpPr>
        <p:spPr>
          <a:xfrm>
            <a:off x="5919313" y="3851043"/>
            <a:ext cx="866140" cy="311785"/>
          </a:xfrm>
          <a:custGeom>
            <a:avLst/>
            <a:gdLst/>
            <a:ahLst/>
            <a:cxnLst/>
            <a:rect l="l" t="t" r="r" b="b"/>
            <a:pathLst>
              <a:path w="866140" h="311785">
                <a:moveTo>
                  <a:pt x="0" y="0"/>
                </a:moveTo>
                <a:lnTo>
                  <a:pt x="865798" y="0"/>
                </a:lnTo>
                <a:lnTo>
                  <a:pt x="865798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11"/>
          <p:cNvSpPr/>
          <p:nvPr/>
        </p:nvSpPr>
        <p:spPr>
          <a:xfrm>
            <a:off x="6446387" y="4230892"/>
            <a:ext cx="739775" cy="448945"/>
          </a:xfrm>
          <a:custGeom>
            <a:avLst/>
            <a:gdLst/>
            <a:ahLst/>
            <a:cxnLst/>
            <a:rect l="l" t="t" r="r" b="b"/>
            <a:pathLst>
              <a:path w="739775" h="448945">
                <a:moveTo>
                  <a:pt x="739573" y="448599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12"/>
          <p:cNvSpPr/>
          <p:nvPr/>
        </p:nvSpPr>
        <p:spPr>
          <a:xfrm>
            <a:off x="6362937" y="4176517"/>
            <a:ext cx="109299" cy="907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13"/>
          <p:cNvSpPr/>
          <p:nvPr/>
        </p:nvSpPr>
        <p:spPr>
          <a:xfrm>
            <a:off x="7096711" y="4755360"/>
            <a:ext cx="178499" cy="15973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14"/>
          <p:cNvSpPr/>
          <p:nvPr/>
        </p:nvSpPr>
        <p:spPr>
          <a:xfrm>
            <a:off x="7185960" y="4223092"/>
            <a:ext cx="655955" cy="456565"/>
          </a:xfrm>
          <a:custGeom>
            <a:avLst/>
            <a:gdLst/>
            <a:ahLst/>
            <a:cxnLst/>
            <a:rect l="l" t="t" r="r" b="b"/>
            <a:pathLst>
              <a:path w="655954" h="456564">
                <a:moveTo>
                  <a:pt x="0" y="456399"/>
                </a:moveTo>
                <a:lnTo>
                  <a:pt x="6558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15"/>
          <p:cNvSpPr/>
          <p:nvPr/>
        </p:nvSpPr>
        <p:spPr>
          <a:xfrm>
            <a:off x="7814334" y="4164192"/>
            <a:ext cx="107999" cy="9424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16"/>
          <p:cNvSpPr/>
          <p:nvPr/>
        </p:nvSpPr>
        <p:spPr>
          <a:xfrm>
            <a:off x="7218310" y="2137621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17"/>
          <p:cNvSpPr/>
          <p:nvPr/>
        </p:nvSpPr>
        <p:spPr>
          <a:xfrm>
            <a:off x="7218310" y="2137621"/>
            <a:ext cx="1835785" cy="311785"/>
          </a:xfrm>
          <a:custGeom>
            <a:avLst/>
            <a:gdLst/>
            <a:ahLst/>
            <a:cxnLst/>
            <a:rect l="l" t="t" r="r" b="b"/>
            <a:pathLst>
              <a:path w="1835784" h="311785">
                <a:moveTo>
                  <a:pt x="0" y="0"/>
                </a:moveTo>
                <a:lnTo>
                  <a:pt x="1835396" y="0"/>
                </a:lnTo>
                <a:lnTo>
                  <a:pt x="18353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18"/>
          <p:cNvSpPr/>
          <p:nvPr/>
        </p:nvSpPr>
        <p:spPr>
          <a:xfrm>
            <a:off x="5172390" y="2137621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19"/>
          <p:cNvSpPr/>
          <p:nvPr/>
        </p:nvSpPr>
        <p:spPr>
          <a:xfrm>
            <a:off x="5172389" y="2137621"/>
            <a:ext cx="1880235" cy="311785"/>
          </a:xfrm>
          <a:custGeom>
            <a:avLst/>
            <a:gdLst/>
            <a:ahLst/>
            <a:cxnLst/>
            <a:rect l="l" t="t" r="r" b="b"/>
            <a:pathLst>
              <a:path w="1880234" h="311785">
                <a:moveTo>
                  <a:pt x="0" y="0"/>
                </a:moveTo>
                <a:lnTo>
                  <a:pt x="1880096" y="0"/>
                </a:lnTo>
                <a:lnTo>
                  <a:pt x="1880096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20"/>
          <p:cNvSpPr/>
          <p:nvPr/>
        </p:nvSpPr>
        <p:spPr>
          <a:xfrm>
            <a:off x="6352212" y="3622793"/>
            <a:ext cx="563245" cy="228600"/>
          </a:xfrm>
          <a:custGeom>
            <a:avLst/>
            <a:gdLst/>
            <a:ahLst/>
            <a:cxnLst/>
            <a:rect l="l" t="t" r="r" b="b"/>
            <a:pathLst>
              <a:path w="563245" h="228600">
                <a:moveTo>
                  <a:pt x="0" y="228249"/>
                </a:moveTo>
                <a:lnTo>
                  <a:pt x="5627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21"/>
          <p:cNvSpPr/>
          <p:nvPr/>
        </p:nvSpPr>
        <p:spPr>
          <a:xfrm>
            <a:off x="6893636" y="3580793"/>
            <a:ext cx="110999" cy="806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22"/>
          <p:cNvSpPr/>
          <p:nvPr/>
        </p:nvSpPr>
        <p:spPr>
          <a:xfrm>
            <a:off x="7398385" y="3627168"/>
            <a:ext cx="554355" cy="224154"/>
          </a:xfrm>
          <a:custGeom>
            <a:avLst/>
            <a:gdLst/>
            <a:ahLst/>
            <a:cxnLst/>
            <a:rect l="l" t="t" r="r" b="b"/>
            <a:pathLst>
              <a:path w="554354" h="224154">
                <a:moveTo>
                  <a:pt x="554023" y="223874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23"/>
          <p:cNvSpPr/>
          <p:nvPr/>
        </p:nvSpPr>
        <p:spPr>
          <a:xfrm>
            <a:off x="7308710" y="3585243"/>
            <a:ext cx="110999" cy="806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24"/>
          <p:cNvSpPr/>
          <p:nvPr/>
        </p:nvSpPr>
        <p:spPr>
          <a:xfrm>
            <a:off x="6335462" y="1845819"/>
            <a:ext cx="567690" cy="292100"/>
          </a:xfrm>
          <a:custGeom>
            <a:avLst/>
            <a:gdLst/>
            <a:ahLst/>
            <a:cxnLst/>
            <a:rect l="l" t="t" r="r" b="b"/>
            <a:pathLst>
              <a:path w="567690" h="292100">
                <a:moveTo>
                  <a:pt x="0" y="291801"/>
                </a:moveTo>
                <a:lnTo>
                  <a:pt x="56707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25"/>
          <p:cNvSpPr/>
          <p:nvPr/>
        </p:nvSpPr>
        <p:spPr>
          <a:xfrm>
            <a:off x="6878611" y="1796739"/>
            <a:ext cx="110299" cy="8658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26"/>
          <p:cNvSpPr/>
          <p:nvPr/>
        </p:nvSpPr>
        <p:spPr>
          <a:xfrm>
            <a:off x="7377385" y="1851634"/>
            <a:ext cx="558800" cy="286385"/>
          </a:xfrm>
          <a:custGeom>
            <a:avLst/>
            <a:gdLst/>
            <a:ahLst/>
            <a:cxnLst/>
            <a:rect l="l" t="t" r="r" b="b"/>
            <a:pathLst>
              <a:path w="558800" h="286384">
                <a:moveTo>
                  <a:pt x="558273" y="285986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27"/>
          <p:cNvSpPr/>
          <p:nvPr/>
        </p:nvSpPr>
        <p:spPr>
          <a:xfrm>
            <a:off x="7290910" y="1802694"/>
            <a:ext cx="110349" cy="864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28"/>
          <p:cNvSpPr/>
          <p:nvPr/>
        </p:nvSpPr>
        <p:spPr>
          <a:xfrm>
            <a:off x="4667240" y="4381324"/>
            <a:ext cx="778198" cy="28364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29"/>
          <p:cNvSpPr txBox="1"/>
          <p:nvPr/>
        </p:nvSpPr>
        <p:spPr>
          <a:xfrm>
            <a:off x="4391670" y="2489525"/>
            <a:ext cx="136906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Decoder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30"/>
          <p:cNvSpPr txBox="1"/>
          <p:nvPr/>
        </p:nvSpPr>
        <p:spPr>
          <a:xfrm>
            <a:off x="5520942" y="3281089"/>
            <a:ext cx="116903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31"/>
          <p:cNvSpPr txBox="1"/>
          <p:nvPr/>
        </p:nvSpPr>
        <p:spPr>
          <a:xfrm>
            <a:off x="5351788" y="1491472"/>
            <a:ext cx="13036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" dirty="0">
                <a:latin typeface="Arial"/>
                <a:cs typeface="Arial"/>
              </a:rPr>
              <a:t>Sample </a:t>
            </a:r>
            <a:r>
              <a:rPr sz="1400" dirty="0">
                <a:latin typeface="Arial"/>
                <a:cs typeface="Arial"/>
              </a:rPr>
              <a:t>x|z</a:t>
            </a:r>
            <a:r>
              <a:rPr sz="1400" spc="-9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from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32"/>
          <p:cNvSpPr/>
          <p:nvPr/>
        </p:nvSpPr>
        <p:spPr>
          <a:xfrm>
            <a:off x="6800486" y="1490923"/>
            <a:ext cx="1950770" cy="27129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33"/>
          <p:cNvSpPr/>
          <p:nvPr/>
        </p:nvSpPr>
        <p:spPr>
          <a:xfrm>
            <a:off x="6819061" y="3293019"/>
            <a:ext cx="1944336" cy="27129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34"/>
          <p:cNvSpPr/>
          <p:nvPr/>
        </p:nvSpPr>
        <p:spPr>
          <a:xfrm>
            <a:off x="4639640" y="2775020"/>
            <a:ext cx="778198" cy="271299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35"/>
          <p:cNvSpPr/>
          <p:nvPr/>
        </p:nvSpPr>
        <p:spPr>
          <a:xfrm>
            <a:off x="6121262" y="3905752"/>
            <a:ext cx="461919" cy="22546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36"/>
          <p:cNvSpPr/>
          <p:nvPr/>
        </p:nvSpPr>
        <p:spPr>
          <a:xfrm>
            <a:off x="7705809" y="3876668"/>
            <a:ext cx="493223" cy="283649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37"/>
          <p:cNvSpPr/>
          <p:nvPr/>
        </p:nvSpPr>
        <p:spPr>
          <a:xfrm>
            <a:off x="5875888" y="2179441"/>
            <a:ext cx="461919" cy="22767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38"/>
          <p:cNvSpPr/>
          <p:nvPr/>
        </p:nvSpPr>
        <p:spPr>
          <a:xfrm>
            <a:off x="7917659" y="2174271"/>
            <a:ext cx="493223" cy="28643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39"/>
          <p:cNvSpPr txBox="1"/>
          <p:nvPr/>
        </p:nvSpPr>
        <p:spPr>
          <a:xfrm>
            <a:off x="5152992" y="4735678"/>
            <a:ext cx="893444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b="1" spc="-5" dirty="0">
                <a:latin typeface="Arial"/>
                <a:cs typeface="Arial"/>
              </a:rPr>
              <a:t>Input</a:t>
            </a:r>
            <a:r>
              <a:rPr sz="1400" b="1" spc="-80" dirty="0">
                <a:latin typeface="Arial"/>
                <a:cs typeface="Arial"/>
              </a:rPr>
              <a:t> </a:t>
            </a:r>
            <a:r>
              <a:rPr sz="1400" b="1" spc="-5" dirty="0">
                <a:latin typeface="Arial"/>
                <a:cs typeface="Arial"/>
              </a:rPr>
              <a:t>Data</a:t>
            </a:r>
            <a:endParaRPr sz="1400">
              <a:latin typeface="Arial"/>
              <a:cs typeface="Arial"/>
            </a:endParaRPr>
          </a:p>
        </p:txBody>
      </p:sp>
      <p:sp>
        <p:nvSpPr>
          <p:cNvPr id="92" name="object 40"/>
          <p:cNvSpPr/>
          <p:nvPr/>
        </p:nvSpPr>
        <p:spPr>
          <a:xfrm>
            <a:off x="6121263" y="1086786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solidFill>
            <a:srgbClr val="C8DA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41"/>
          <p:cNvSpPr/>
          <p:nvPr/>
        </p:nvSpPr>
        <p:spPr>
          <a:xfrm>
            <a:off x="6121262" y="1086786"/>
            <a:ext cx="2028825" cy="311785"/>
          </a:xfrm>
          <a:custGeom>
            <a:avLst/>
            <a:gdLst/>
            <a:ahLst/>
            <a:cxnLst/>
            <a:rect l="l" t="t" r="r" b="b"/>
            <a:pathLst>
              <a:path w="2028825" h="311784">
                <a:moveTo>
                  <a:pt x="0" y="0"/>
                </a:moveTo>
                <a:lnTo>
                  <a:pt x="2028295" y="0"/>
                </a:lnTo>
                <a:lnTo>
                  <a:pt x="2028295" y="311399"/>
                </a:lnTo>
                <a:lnTo>
                  <a:pt x="0" y="311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42"/>
          <p:cNvSpPr/>
          <p:nvPr/>
        </p:nvSpPr>
        <p:spPr>
          <a:xfrm>
            <a:off x="7052536" y="1124711"/>
            <a:ext cx="165774" cy="235574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43"/>
          <p:cNvSpPr/>
          <p:nvPr/>
        </p:nvSpPr>
        <p:spPr>
          <a:xfrm>
            <a:off x="6439412" y="2517663"/>
            <a:ext cx="736600" cy="448945"/>
          </a:xfrm>
          <a:custGeom>
            <a:avLst/>
            <a:gdLst/>
            <a:ahLst/>
            <a:cxnLst/>
            <a:rect l="l" t="t" r="r" b="b"/>
            <a:pathLst>
              <a:path w="736600" h="448944">
                <a:moveTo>
                  <a:pt x="736098" y="448431"/>
                </a:moveTo>
                <a:lnTo>
                  <a:pt x="0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44"/>
          <p:cNvSpPr/>
          <p:nvPr/>
        </p:nvSpPr>
        <p:spPr>
          <a:xfrm>
            <a:off x="6356062" y="2463161"/>
            <a:ext cx="109249" cy="9089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45"/>
          <p:cNvSpPr/>
          <p:nvPr/>
        </p:nvSpPr>
        <p:spPr>
          <a:xfrm>
            <a:off x="7175510" y="2509471"/>
            <a:ext cx="659765" cy="457200"/>
          </a:xfrm>
          <a:custGeom>
            <a:avLst/>
            <a:gdLst/>
            <a:ahLst/>
            <a:cxnLst/>
            <a:rect l="l" t="t" r="r" b="b"/>
            <a:pathLst>
              <a:path w="659765" h="457200">
                <a:moveTo>
                  <a:pt x="0" y="456624"/>
                </a:moveTo>
                <a:lnTo>
                  <a:pt x="659323" y="0"/>
                </a:lnTo>
              </a:path>
            </a:pathLst>
          </a:custGeom>
          <a:ln w="19049">
            <a:solidFill>
              <a:srgbClr val="6666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46"/>
          <p:cNvSpPr/>
          <p:nvPr/>
        </p:nvSpPr>
        <p:spPr>
          <a:xfrm>
            <a:off x="7807409" y="2450726"/>
            <a:ext cx="108024" cy="94139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48"/>
          <p:cNvSpPr txBox="1"/>
          <p:nvPr/>
        </p:nvSpPr>
        <p:spPr>
          <a:xfrm>
            <a:off x="305199" y="910198"/>
            <a:ext cx="3338195" cy="511294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70"/>
              </a:spcBef>
            </a:pPr>
            <a:r>
              <a:rPr lang="en-US" sz="1600" spc="-5" dirty="0">
                <a:solidFill>
                  <a:schemeClr val="accent2"/>
                </a:solidFill>
                <a:latin typeface="Arial"/>
                <a:cs typeface="Arial"/>
              </a:rPr>
              <a:t>We maximize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the likelihood lower</a:t>
            </a:r>
            <a:r>
              <a:rPr sz="1600" spc="-15" dirty="0">
                <a:solidFill>
                  <a:schemeClr val="accent2"/>
                </a:solidFill>
                <a:latin typeface="Arial"/>
                <a:cs typeface="Arial"/>
              </a:rPr>
              <a:t> </a:t>
            </a:r>
            <a:r>
              <a:rPr sz="1600" spc="-5" dirty="0">
                <a:solidFill>
                  <a:schemeClr val="accent2"/>
                </a:solidFill>
                <a:latin typeface="Arial"/>
                <a:cs typeface="Arial"/>
              </a:rPr>
              <a:t>bound</a:t>
            </a:r>
            <a:endParaRPr sz="1600" dirty="0">
              <a:solidFill>
                <a:schemeClr val="accent2"/>
              </a:solidFill>
              <a:latin typeface="Arial"/>
              <a:cs typeface="Arial"/>
            </a:endParaRPr>
          </a:p>
        </p:txBody>
      </p:sp>
      <p:sp>
        <p:nvSpPr>
          <p:cNvPr id="100" name="object 49"/>
          <p:cNvSpPr/>
          <p:nvPr/>
        </p:nvSpPr>
        <p:spPr>
          <a:xfrm>
            <a:off x="321499" y="2120301"/>
            <a:ext cx="3512967" cy="633666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50"/>
          <p:cNvSpPr txBox="1"/>
          <p:nvPr/>
        </p:nvSpPr>
        <p:spPr>
          <a:xfrm>
            <a:off x="1987574" y="3432680"/>
            <a:ext cx="3717290" cy="89281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2096770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Make approximate  posterior distribution  </a:t>
            </a:r>
            <a:r>
              <a:rPr sz="1400" dirty="0">
                <a:solidFill>
                  <a:srgbClr val="69A84F"/>
                </a:solidFill>
                <a:latin typeface="Arial"/>
                <a:cs typeface="Arial"/>
              </a:rPr>
              <a:t>close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to</a:t>
            </a:r>
            <a:r>
              <a:rPr sz="1400" spc="-25" dirty="0">
                <a:solidFill>
                  <a:srgbClr val="69A84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69A84F"/>
                </a:solidFill>
                <a:latin typeface="Arial"/>
                <a:cs typeface="Arial"/>
              </a:rPr>
              <a:t>prior</a:t>
            </a:r>
            <a:endParaRPr sz="1400" dirty="0">
              <a:latin typeface="Arial"/>
              <a:cs typeface="Arial"/>
            </a:endParaRPr>
          </a:p>
          <a:p>
            <a:pPr marL="2372995">
              <a:lnSpc>
                <a:spcPct val="100000"/>
              </a:lnSpc>
              <a:spcBef>
                <a:spcPts val="114"/>
              </a:spcBef>
            </a:pPr>
            <a:r>
              <a:rPr sz="1400" spc="-5" dirty="0">
                <a:latin typeface="Arial"/>
                <a:cs typeface="Arial"/>
              </a:rPr>
              <a:t>Encoder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network</a:t>
            </a:r>
            <a:endParaRPr sz="1400" dirty="0">
              <a:latin typeface="Arial"/>
              <a:cs typeface="Arial"/>
            </a:endParaRPr>
          </a:p>
        </p:txBody>
      </p:sp>
      <p:sp>
        <p:nvSpPr>
          <p:cNvPr id="102" name="object 51"/>
          <p:cNvSpPr/>
          <p:nvPr/>
        </p:nvSpPr>
        <p:spPr>
          <a:xfrm>
            <a:off x="3286593" y="2702088"/>
            <a:ext cx="2420620" cy="1315720"/>
          </a:xfrm>
          <a:custGeom>
            <a:avLst/>
            <a:gdLst/>
            <a:ahLst/>
            <a:cxnLst/>
            <a:rect l="l" t="t" r="r" b="b"/>
            <a:pathLst>
              <a:path w="2420620" h="1315720">
                <a:moveTo>
                  <a:pt x="2419995" y="1315554"/>
                </a:moveTo>
                <a:lnTo>
                  <a:pt x="2350978" y="1315096"/>
                </a:lnTo>
                <a:lnTo>
                  <a:pt x="2282777" y="1313734"/>
                </a:lnTo>
                <a:lnTo>
                  <a:pt x="2215399" y="1311488"/>
                </a:lnTo>
                <a:lnTo>
                  <a:pt x="2148857" y="1308377"/>
                </a:lnTo>
                <a:lnTo>
                  <a:pt x="2083159" y="1304419"/>
                </a:lnTo>
                <a:lnTo>
                  <a:pt x="2018315" y="1299635"/>
                </a:lnTo>
                <a:lnTo>
                  <a:pt x="1954335" y="1294044"/>
                </a:lnTo>
                <a:lnTo>
                  <a:pt x="1891230" y="1287664"/>
                </a:lnTo>
                <a:lnTo>
                  <a:pt x="1829009" y="1280515"/>
                </a:lnTo>
                <a:lnTo>
                  <a:pt x="1767683" y="1272616"/>
                </a:lnTo>
                <a:lnTo>
                  <a:pt x="1707261" y="1263987"/>
                </a:lnTo>
                <a:lnTo>
                  <a:pt x="1647753" y="1254646"/>
                </a:lnTo>
                <a:lnTo>
                  <a:pt x="1589170" y="1244613"/>
                </a:lnTo>
                <a:lnTo>
                  <a:pt x="1531520" y="1233908"/>
                </a:lnTo>
                <a:lnTo>
                  <a:pt x="1474815" y="1222548"/>
                </a:lnTo>
                <a:lnTo>
                  <a:pt x="1419064" y="1210555"/>
                </a:lnTo>
                <a:lnTo>
                  <a:pt x="1364277" y="1197945"/>
                </a:lnTo>
                <a:lnTo>
                  <a:pt x="1310465" y="1184740"/>
                </a:lnTo>
                <a:lnTo>
                  <a:pt x="1257636" y="1170959"/>
                </a:lnTo>
                <a:lnTo>
                  <a:pt x="1205802" y="1156619"/>
                </a:lnTo>
                <a:lnTo>
                  <a:pt x="1154971" y="1141741"/>
                </a:lnTo>
                <a:lnTo>
                  <a:pt x="1105155" y="1126345"/>
                </a:lnTo>
                <a:lnTo>
                  <a:pt x="1056362" y="1110448"/>
                </a:lnTo>
                <a:lnTo>
                  <a:pt x="1008604" y="1094070"/>
                </a:lnTo>
                <a:lnTo>
                  <a:pt x="961889" y="1077232"/>
                </a:lnTo>
                <a:lnTo>
                  <a:pt x="916229" y="1059951"/>
                </a:lnTo>
                <a:lnTo>
                  <a:pt x="871632" y="1042247"/>
                </a:lnTo>
                <a:lnTo>
                  <a:pt x="828109" y="1024139"/>
                </a:lnTo>
                <a:lnTo>
                  <a:pt x="785670" y="1005647"/>
                </a:lnTo>
                <a:lnTo>
                  <a:pt x="744325" y="986789"/>
                </a:lnTo>
                <a:lnTo>
                  <a:pt x="704083" y="967586"/>
                </a:lnTo>
                <a:lnTo>
                  <a:pt x="664956" y="948055"/>
                </a:lnTo>
                <a:lnTo>
                  <a:pt x="626952" y="928217"/>
                </a:lnTo>
                <a:lnTo>
                  <a:pt x="590081" y="908091"/>
                </a:lnTo>
                <a:lnTo>
                  <a:pt x="554355" y="887695"/>
                </a:lnTo>
                <a:lnTo>
                  <a:pt x="519782" y="867049"/>
                </a:lnTo>
                <a:lnTo>
                  <a:pt x="486373" y="846173"/>
                </a:lnTo>
                <a:lnTo>
                  <a:pt x="454137" y="825085"/>
                </a:lnTo>
                <a:lnTo>
                  <a:pt x="393227" y="782352"/>
                </a:lnTo>
                <a:lnTo>
                  <a:pt x="337130" y="739004"/>
                </a:lnTo>
                <a:lnTo>
                  <a:pt x="285928" y="695194"/>
                </a:lnTo>
                <a:lnTo>
                  <a:pt x="239699" y="651077"/>
                </a:lnTo>
                <a:lnTo>
                  <a:pt x="198524" y="606806"/>
                </a:lnTo>
                <a:lnTo>
                  <a:pt x="159374" y="558518"/>
                </a:lnTo>
                <a:lnTo>
                  <a:pt x="125881" y="510429"/>
                </a:lnTo>
                <a:lnTo>
                  <a:pt x="97593" y="462738"/>
                </a:lnTo>
                <a:lnTo>
                  <a:pt x="74060" y="415646"/>
                </a:lnTo>
                <a:lnTo>
                  <a:pt x="54828" y="369352"/>
                </a:lnTo>
                <a:lnTo>
                  <a:pt x="39446" y="324056"/>
                </a:lnTo>
                <a:lnTo>
                  <a:pt x="27462" y="279958"/>
                </a:lnTo>
                <a:lnTo>
                  <a:pt x="18425" y="237258"/>
                </a:lnTo>
                <a:lnTo>
                  <a:pt x="11883" y="196155"/>
                </a:lnTo>
                <a:lnTo>
                  <a:pt x="7383" y="156850"/>
                </a:lnTo>
                <a:lnTo>
                  <a:pt x="3162" y="95155"/>
                </a:lnTo>
                <a:lnTo>
                  <a:pt x="1567" y="49755"/>
                </a:lnTo>
                <a:lnTo>
                  <a:pt x="999" y="28872"/>
                </a:lnTo>
                <a:lnTo>
                  <a:pt x="799" y="22122"/>
                </a:lnTo>
                <a:lnTo>
                  <a:pt x="0" y="0"/>
                </a:lnTo>
              </a:path>
            </a:pathLst>
          </a:custGeom>
          <a:ln w="19049">
            <a:solidFill>
              <a:srgbClr val="69A84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54"/>
          <p:cNvSpPr txBox="1"/>
          <p:nvPr/>
        </p:nvSpPr>
        <p:spPr>
          <a:xfrm>
            <a:off x="3983636" y="1320566"/>
            <a:ext cx="1102995" cy="111312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ts val="1650"/>
              </a:lnSpc>
              <a:spcBef>
                <a:spcPts val="180"/>
              </a:spcBef>
            </a:pPr>
            <a:r>
              <a:rPr lang="en-US" sz="14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Maximize </a:t>
            </a:r>
            <a:r>
              <a:rPr sz="1400" spc="-5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likelihood of  original input  being  reconstructed</a:t>
            </a:r>
            <a:endParaRPr sz="1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106" name="object 55"/>
          <p:cNvSpPr/>
          <p:nvPr/>
        </p:nvSpPr>
        <p:spPr>
          <a:xfrm>
            <a:off x="1126209" y="1226073"/>
            <a:ext cx="4890770" cy="745490"/>
          </a:xfrm>
          <a:custGeom>
            <a:avLst/>
            <a:gdLst/>
            <a:ahLst/>
            <a:cxnLst/>
            <a:rect l="l" t="t" r="r" b="b"/>
            <a:pathLst>
              <a:path w="4890770" h="745490">
                <a:moveTo>
                  <a:pt x="4890278" y="0"/>
                </a:moveTo>
                <a:lnTo>
                  <a:pt x="4815515" y="77"/>
                </a:lnTo>
                <a:lnTo>
                  <a:pt x="4741199" y="308"/>
                </a:lnTo>
                <a:lnTo>
                  <a:pt x="4667334" y="692"/>
                </a:lnTo>
                <a:lnTo>
                  <a:pt x="4593923" y="1225"/>
                </a:lnTo>
                <a:lnTo>
                  <a:pt x="4520970" y="1908"/>
                </a:lnTo>
                <a:lnTo>
                  <a:pt x="4448479" y="2737"/>
                </a:lnTo>
                <a:lnTo>
                  <a:pt x="4376452" y="3712"/>
                </a:lnTo>
                <a:lnTo>
                  <a:pt x="4304893" y="4830"/>
                </a:lnTo>
                <a:lnTo>
                  <a:pt x="4233807" y="6091"/>
                </a:lnTo>
                <a:lnTo>
                  <a:pt x="4163195" y="7491"/>
                </a:lnTo>
                <a:lnTo>
                  <a:pt x="4093062" y="9030"/>
                </a:lnTo>
                <a:lnTo>
                  <a:pt x="4023411" y="10705"/>
                </a:lnTo>
                <a:lnTo>
                  <a:pt x="3954246" y="12516"/>
                </a:lnTo>
                <a:lnTo>
                  <a:pt x="3885570" y="14459"/>
                </a:lnTo>
                <a:lnTo>
                  <a:pt x="3817387" y="16535"/>
                </a:lnTo>
                <a:lnTo>
                  <a:pt x="3749699" y="18740"/>
                </a:lnTo>
                <a:lnTo>
                  <a:pt x="3682512" y="21073"/>
                </a:lnTo>
                <a:lnTo>
                  <a:pt x="3615827" y="23533"/>
                </a:lnTo>
                <a:lnTo>
                  <a:pt x="3549648" y="26118"/>
                </a:lnTo>
                <a:lnTo>
                  <a:pt x="3483980" y="28826"/>
                </a:lnTo>
                <a:lnTo>
                  <a:pt x="3418825" y="31655"/>
                </a:lnTo>
                <a:lnTo>
                  <a:pt x="3354187" y="34603"/>
                </a:lnTo>
                <a:lnTo>
                  <a:pt x="3290069" y="37670"/>
                </a:lnTo>
                <a:lnTo>
                  <a:pt x="3226476" y="40853"/>
                </a:lnTo>
                <a:lnTo>
                  <a:pt x="3163409" y="44150"/>
                </a:lnTo>
                <a:lnTo>
                  <a:pt x="3100873" y="47560"/>
                </a:lnTo>
                <a:lnTo>
                  <a:pt x="3038872" y="51082"/>
                </a:lnTo>
                <a:lnTo>
                  <a:pt x="2977409" y="54712"/>
                </a:lnTo>
                <a:lnTo>
                  <a:pt x="2916486" y="58450"/>
                </a:lnTo>
                <a:lnTo>
                  <a:pt x="2856109" y="62295"/>
                </a:lnTo>
                <a:lnTo>
                  <a:pt x="2796279" y="66243"/>
                </a:lnTo>
                <a:lnTo>
                  <a:pt x="2737001" y="70294"/>
                </a:lnTo>
                <a:lnTo>
                  <a:pt x="2678279" y="74446"/>
                </a:lnTo>
                <a:lnTo>
                  <a:pt x="2620115" y="78697"/>
                </a:lnTo>
                <a:lnTo>
                  <a:pt x="2562513" y="83046"/>
                </a:lnTo>
                <a:lnTo>
                  <a:pt x="2505476" y="87490"/>
                </a:lnTo>
                <a:lnTo>
                  <a:pt x="2449009" y="92028"/>
                </a:lnTo>
                <a:lnTo>
                  <a:pt x="2393114" y="96658"/>
                </a:lnTo>
                <a:lnTo>
                  <a:pt x="2337796" y="101379"/>
                </a:lnTo>
                <a:lnTo>
                  <a:pt x="2283056" y="106189"/>
                </a:lnTo>
                <a:lnTo>
                  <a:pt x="2228900" y="111086"/>
                </a:lnTo>
                <a:lnTo>
                  <a:pt x="2175330" y="116069"/>
                </a:lnTo>
                <a:lnTo>
                  <a:pt x="2122350" y="121135"/>
                </a:lnTo>
                <a:lnTo>
                  <a:pt x="2069963" y="126283"/>
                </a:lnTo>
                <a:lnTo>
                  <a:pt x="2018173" y="131512"/>
                </a:lnTo>
                <a:lnTo>
                  <a:pt x="1966984" y="136819"/>
                </a:lnTo>
                <a:lnTo>
                  <a:pt x="1916398" y="142203"/>
                </a:lnTo>
                <a:lnTo>
                  <a:pt x="1866420" y="147662"/>
                </a:lnTo>
                <a:lnTo>
                  <a:pt x="1817052" y="153195"/>
                </a:lnTo>
                <a:lnTo>
                  <a:pt x="1768299" y="158800"/>
                </a:lnTo>
                <a:lnTo>
                  <a:pt x="1720163" y="164474"/>
                </a:lnTo>
                <a:lnTo>
                  <a:pt x="1672648" y="170217"/>
                </a:lnTo>
                <a:lnTo>
                  <a:pt x="1625758" y="176027"/>
                </a:lnTo>
                <a:lnTo>
                  <a:pt x="1579497" y="181902"/>
                </a:lnTo>
                <a:lnTo>
                  <a:pt x="1533867" y="187839"/>
                </a:lnTo>
                <a:lnTo>
                  <a:pt x="1488871" y="193839"/>
                </a:lnTo>
                <a:lnTo>
                  <a:pt x="1444515" y="199898"/>
                </a:lnTo>
                <a:lnTo>
                  <a:pt x="1400800" y="206015"/>
                </a:lnTo>
                <a:lnTo>
                  <a:pt x="1357731" y="212189"/>
                </a:lnTo>
                <a:lnTo>
                  <a:pt x="1315311" y="218417"/>
                </a:lnTo>
                <a:lnTo>
                  <a:pt x="1273544" y="224699"/>
                </a:lnTo>
                <a:lnTo>
                  <a:pt x="1232432" y="231031"/>
                </a:lnTo>
                <a:lnTo>
                  <a:pt x="1191980" y="237413"/>
                </a:lnTo>
                <a:lnTo>
                  <a:pt x="1152191" y="243844"/>
                </a:lnTo>
                <a:lnTo>
                  <a:pt x="1113068" y="250320"/>
                </a:lnTo>
                <a:lnTo>
                  <a:pt x="1074615" y="256840"/>
                </a:lnTo>
                <a:lnTo>
                  <a:pt x="1036835" y="263404"/>
                </a:lnTo>
                <a:lnTo>
                  <a:pt x="963309" y="276652"/>
                </a:lnTo>
                <a:lnTo>
                  <a:pt x="892518" y="290050"/>
                </a:lnTo>
                <a:lnTo>
                  <a:pt x="824490" y="303585"/>
                </a:lnTo>
                <a:lnTo>
                  <a:pt x="759253" y="317244"/>
                </a:lnTo>
                <a:lnTo>
                  <a:pt x="696834" y="331011"/>
                </a:lnTo>
                <a:lnTo>
                  <a:pt x="637261" y="344875"/>
                </a:lnTo>
                <a:lnTo>
                  <a:pt x="580562" y="358820"/>
                </a:lnTo>
                <a:lnTo>
                  <a:pt x="526764" y="372834"/>
                </a:lnTo>
                <a:lnTo>
                  <a:pt x="475897" y="386902"/>
                </a:lnTo>
                <a:lnTo>
                  <a:pt x="427987" y="401011"/>
                </a:lnTo>
                <a:lnTo>
                  <a:pt x="383062" y="415148"/>
                </a:lnTo>
                <a:lnTo>
                  <a:pt x="341150" y="429299"/>
                </a:lnTo>
                <a:lnTo>
                  <a:pt x="256910" y="461469"/>
                </a:lnTo>
                <a:lnTo>
                  <a:pt x="187162" y="493479"/>
                </a:lnTo>
                <a:lnTo>
                  <a:pt x="130660" y="525166"/>
                </a:lnTo>
                <a:lnTo>
                  <a:pt x="86156" y="556371"/>
                </a:lnTo>
                <a:lnTo>
                  <a:pt x="52405" y="586932"/>
                </a:lnTo>
                <a:lnTo>
                  <a:pt x="28161" y="616687"/>
                </a:lnTo>
                <a:lnTo>
                  <a:pt x="3204" y="673140"/>
                </a:lnTo>
                <a:lnTo>
                  <a:pt x="0" y="699515"/>
                </a:lnTo>
                <a:lnTo>
                  <a:pt x="1315" y="724441"/>
                </a:lnTo>
                <a:lnTo>
                  <a:pt x="1975" y="729473"/>
                </a:lnTo>
                <a:lnTo>
                  <a:pt x="2845" y="734398"/>
                </a:lnTo>
                <a:lnTo>
                  <a:pt x="3880" y="739213"/>
                </a:lnTo>
                <a:lnTo>
                  <a:pt x="4138" y="740418"/>
                </a:lnTo>
                <a:lnTo>
                  <a:pt x="4408" y="741613"/>
                </a:lnTo>
                <a:lnTo>
                  <a:pt x="4685" y="742803"/>
                </a:lnTo>
                <a:lnTo>
                  <a:pt x="5338" y="745488"/>
                </a:lnTo>
              </a:path>
            </a:pathLst>
          </a:custGeom>
          <a:ln w="19049">
            <a:solidFill>
              <a:schemeClr val="accent5">
                <a:lumMod val="75000"/>
              </a:schemeClr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231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27687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Adversarial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15" y="926757"/>
            <a:ext cx="7529039" cy="446704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96061" y="5919484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https://arxiv.org/pdf/1511.05644.pdf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96061" y="1717589"/>
            <a:ext cx="93551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2</a:t>
            </a: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-D</a:t>
            </a:r>
            <a:b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Gaussian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96061" y="4057135"/>
            <a:ext cx="93551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10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-D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Gaussian</a:t>
            </a:r>
          </a:p>
        </p:txBody>
      </p:sp>
    </p:spTree>
    <p:extLst>
      <p:ext uri="{BB962C8B-B14F-4D97-AF65-F5344CB8AC3E}">
        <p14:creationId xmlns:p14="http://schemas.microsoft.com/office/powerpoint/2010/main" val="4213682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27687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Adversarial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6061" y="5919484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https://arxiv.org/pdf/1511.05644.pdf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7628" y="1272874"/>
            <a:ext cx="6473336" cy="33485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4334" y="1995692"/>
            <a:ext cx="1341071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Autencoder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/</a:t>
            </a:r>
            <a:b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Generator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88304" y="3570748"/>
            <a:ext cx="1357101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Discriminator</a:t>
            </a:r>
          </a:p>
        </p:txBody>
      </p:sp>
    </p:spTree>
    <p:extLst>
      <p:ext uri="{BB962C8B-B14F-4D97-AF65-F5344CB8AC3E}">
        <p14:creationId xmlns:p14="http://schemas.microsoft.com/office/powerpoint/2010/main" val="385531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577850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Adversarial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: formulas</a:t>
            </a:r>
          </a:p>
        </p:txBody>
      </p:sp>
      <p:sp>
        <p:nvSpPr>
          <p:cNvPr id="8" name="Rectangle 7"/>
          <p:cNvSpPr/>
          <p:nvPr/>
        </p:nvSpPr>
        <p:spPr>
          <a:xfrm>
            <a:off x="396061" y="5919484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https://arxiv.org/pdf/1511.05644.pdf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12" y="2166937"/>
            <a:ext cx="7762875" cy="191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721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1001234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GANs</a:t>
            </a:r>
          </a:p>
        </p:txBody>
      </p:sp>
      <p:sp>
        <p:nvSpPr>
          <p:cNvPr id="6" name="object 3"/>
          <p:cNvSpPr/>
          <p:nvPr/>
        </p:nvSpPr>
        <p:spPr>
          <a:xfrm>
            <a:off x="1011523" y="3451612"/>
            <a:ext cx="6911111" cy="5349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 txBox="1"/>
          <p:nvPr/>
        </p:nvSpPr>
        <p:spPr>
          <a:xfrm>
            <a:off x="3100276" y="3942044"/>
            <a:ext cx="16052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259079" marR="5080" indent="-2470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</a:t>
            </a:r>
            <a:r>
              <a:rPr sz="1400" spc="-8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output  for real data</a:t>
            </a:r>
            <a:r>
              <a:rPr sz="1400" spc="-4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dirty="0">
                <a:solidFill>
                  <a:srgbClr val="0000FF"/>
                </a:solidFill>
                <a:latin typeface="Arial"/>
                <a:cs typeface="Arial"/>
              </a:rPr>
              <a:t>x</a:t>
            </a:r>
            <a:endParaRPr sz="1400">
              <a:latin typeface="Arial"/>
              <a:cs typeface="Arial"/>
            </a:endParaRPr>
          </a:p>
        </p:txBody>
      </p:sp>
      <p:sp>
        <p:nvSpPr>
          <p:cNvPr id="9" name="object 7"/>
          <p:cNvSpPr txBox="1"/>
          <p:nvPr/>
        </p:nvSpPr>
        <p:spPr>
          <a:xfrm>
            <a:off x="6084050" y="3942044"/>
            <a:ext cx="1998980" cy="448309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 indent="69215">
              <a:lnSpc>
                <a:spcPts val="1650"/>
              </a:lnSpc>
              <a:spcBef>
                <a:spcPts val="18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 for  generated fake data</a:t>
            </a:r>
            <a:r>
              <a:rPr sz="1400" spc="-85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G(z)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8"/>
          <p:cNvSpPr txBox="1"/>
          <p:nvPr/>
        </p:nvSpPr>
        <p:spPr>
          <a:xfrm>
            <a:off x="229124" y="846895"/>
            <a:ext cx="7426325" cy="229037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Arial"/>
                <a:cs typeface="Arial"/>
              </a:rPr>
              <a:t>Generator network</a:t>
            </a:r>
            <a:r>
              <a:rPr sz="1600" spc="-5" dirty="0">
                <a:latin typeface="Arial"/>
                <a:cs typeface="Arial"/>
              </a:rPr>
              <a:t>: try to fool the discriminator by generating real-looking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30"/>
              </a:spcBef>
            </a:pPr>
            <a:r>
              <a:rPr sz="1600" b="1" spc="-5" dirty="0">
                <a:latin typeface="Arial"/>
                <a:cs typeface="Arial"/>
              </a:rPr>
              <a:t>Discriminator network</a:t>
            </a:r>
            <a:r>
              <a:rPr sz="1600" spc="-5" dirty="0">
                <a:latin typeface="Arial"/>
                <a:cs typeface="Arial"/>
              </a:rPr>
              <a:t>: try to distinguish between real and fake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images</a:t>
            </a:r>
            <a:endParaRPr sz="1600" dirty="0">
              <a:latin typeface="Arial"/>
              <a:cs typeface="Arial"/>
            </a:endParaRPr>
          </a:p>
          <a:p>
            <a:pPr marL="44450">
              <a:lnSpc>
                <a:spcPct val="100000"/>
              </a:lnSpc>
              <a:spcBef>
                <a:spcPts val="1365"/>
              </a:spcBef>
            </a:pPr>
            <a:r>
              <a:rPr sz="1600" spc="-5" dirty="0">
                <a:latin typeface="Arial"/>
                <a:cs typeface="Arial"/>
              </a:rPr>
              <a:t>Train jointly in </a:t>
            </a:r>
            <a:r>
              <a:rPr sz="1600" b="1" spc="-5" dirty="0">
                <a:latin typeface="Arial"/>
                <a:cs typeface="Arial"/>
              </a:rPr>
              <a:t>minimax</a:t>
            </a:r>
            <a:r>
              <a:rPr sz="1600" b="1" spc="5" dirty="0">
                <a:latin typeface="Arial"/>
                <a:cs typeface="Arial"/>
              </a:rPr>
              <a:t> </a:t>
            </a:r>
            <a:r>
              <a:rPr sz="1600" b="1" spc="-5" dirty="0">
                <a:latin typeface="Arial"/>
                <a:cs typeface="Arial"/>
              </a:rPr>
              <a:t>game</a:t>
            </a:r>
            <a:endParaRPr sz="1600" dirty="0">
              <a:latin typeface="Arial"/>
              <a:cs typeface="Arial"/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endParaRPr lang="en-US" sz="14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endParaRPr lang="en-US" spc="-5" dirty="0">
              <a:solidFill>
                <a:srgbClr val="0000FF"/>
              </a:solidFill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endParaRPr lang="en-US" sz="1400" spc="-5" dirty="0">
              <a:solidFill>
                <a:srgbClr val="0000FF"/>
              </a:solidFill>
              <a:latin typeface="Arial"/>
              <a:cs typeface="Arial"/>
            </a:endParaRPr>
          </a:p>
          <a:p>
            <a:pPr marL="3166110">
              <a:lnSpc>
                <a:spcPts val="1550"/>
              </a:lnSpc>
              <a:spcBef>
                <a:spcPts val="560"/>
              </a:spcBef>
            </a:pP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Discriminator outputs likelihood in (0,1) of real</a:t>
            </a:r>
            <a:r>
              <a:rPr sz="1400" spc="-50" dirty="0">
                <a:solidFill>
                  <a:srgbClr val="0000FF"/>
                </a:solidFill>
                <a:latin typeface="Arial"/>
                <a:cs typeface="Arial"/>
              </a:rPr>
              <a:t> </a:t>
            </a:r>
            <a:r>
              <a:rPr sz="1400" spc="-5" dirty="0">
                <a:solidFill>
                  <a:srgbClr val="0000FF"/>
                </a:solidFill>
                <a:latin typeface="Arial"/>
                <a:cs typeface="Arial"/>
              </a:rPr>
              <a:t>image</a:t>
            </a:r>
            <a:endParaRPr sz="1400" dirty="0">
              <a:latin typeface="Arial"/>
              <a:cs typeface="Arial"/>
            </a:endParaRPr>
          </a:p>
          <a:p>
            <a:pPr marL="44450">
              <a:lnSpc>
                <a:spcPts val="1789"/>
              </a:lnSpc>
            </a:pPr>
            <a:r>
              <a:rPr sz="1600" spc="-5" dirty="0">
                <a:latin typeface="Arial"/>
                <a:cs typeface="Arial"/>
              </a:rPr>
              <a:t>Minimax objective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function:</a:t>
            </a:r>
            <a:endParaRPr sz="1600" dirty="0">
              <a:latin typeface="Arial"/>
              <a:cs typeface="Arial"/>
            </a:endParaRPr>
          </a:p>
        </p:txBody>
      </p:sp>
      <p:sp>
        <p:nvSpPr>
          <p:cNvPr id="11" name="object 9"/>
          <p:cNvSpPr txBox="1"/>
          <p:nvPr/>
        </p:nvSpPr>
        <p:spPr>
          <a:xfrm>
            <a:off x="239198" y="5030892"/>
            <a:ext cx="7980680" cy="101219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308610" marR="5080" indent="-295910">
              <a:lnSpc>
                <a:spcPct val="101600"/>
              </a:lnSpc>
              <a:spcBef>
                <a:spcPts val="70"/>
              </a:spcBef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Discriminator (θ</a:t>
            </a:r>
            <a:r>
              <a:rPr sz="1575" spc="-7" baseline="-31746" dirty="0">
                <a:latin typeface="Arial"/>
                <a:cs typeface="Arial"/>
              </a:rPr>
              <a:t>d</a:t>
            </a:r>
            <a:r>
              <a:rPr sz="1600" spc="-5" dirty="0">
                <a:latin typeface="Arial"/>
                <a:cs typeface="Arial"/>
              </a:rPr>
              <a:t>) wants to </a:t>
            </a:r>
            <a:r>
              <a:rPr sz="1600" b="1" spc="-5" dirty="0">
                <a:latin typeface="Arial"/>
                <a:cs typeface="Arial"/>
              </a:rPr>
              <a:t>maximize objective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D(x)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1 </a:t>
            </a:r>
            <a:r>
              <a:rPr sz="1600" spc="-5" dirty="0">
                <a:latin typeface="Arial"/>
                <a:cs typeface="Arial"/>
              </a:rPr>
              <a:t>(real) and  D(G(z))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0</a:t>
            </a:r>
            <a:r>
              <a:rPr sz="1600" spc="-15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(fake)</a:t>
            </a:r>
            <a:endParaRPr sz="1600" dirty="0">
              <a:latin typeface="Arial"/>
              <a:cs typeface="Arial"/>
            </a:endParaRPr>
          </a:p>
          <a:p>
            <a:pPr marL="308610" marR="953135" indent="-295910">
              <a:lnSpc>
                <a:spcPct val="101600"/>
              </a:lnSpc>
              <a:buChar char="-"/>
              <a:tabLst>
                <a:tab pos="308610" algn="l"/>
                <a:tab pos="309245" algn="l"/>
              </a:tabLst>
            </a:pPr>
            <a:r>
              <a:rPr sz="1600" spc="-5" dirty="0">
                <a:latin typeface="Arial"/>
                <a:cs typeface="Arial"/>
              </a:rPr>
              <a:t>Generator </a:t>
            </a:r>
            <a:r>
              <a:rPr sz="1600" dirty="0">
                <a:latin typeface="Arial"/>
                <a:cs typeface="Arial"/>
              </a:rPr>
              <a:t>(θ</a:t>
            </a:r>
            <a:r>
              <a:rPr sz="1575" baseline="-31746" dirty="0">
                <a:latin typeface="Arial"/>
                <a:cs typeface="Arial"/>
              </a:rPr>
              <a:t>g</a:t>
            </a:r>
            <a:r>
              <a:rPr sz="1600" dirty="0">
                <a:latin typeface="Arial"/>
                <a:cs typeface="Arial"/>
              </a:rPr>
              <a:t>) </a:t>
            </a:r>
            <a:r>
              <a:rPr sz="1600" spc="-5" dirty="0">
                <a:latin typeface="Arial"/>
                <a:cs typeface="Arial"/>
              </a:rPr>
              <a:t>wants to </a:t>
            </a:r>
            <a:r>
              <a:rPr sz="1600" b="1" spc="-5" dirty="0">
                <a:latin typeface="Arial"/>
                <a:cs typeface="Arial"/>
              </a:rPr>
              <a:t>minimize objective </a:t>
            </a:r>
            <a:r>
              <a:rPr sz="1600" dirty="0">
                <a:latin typeface="Arial"/>
                <a:cs typeface="Arial"/>
              </a:rPr>
              <a:t>such </a:t>
            </a:r>
            <a:r>
              <a:rPr sz="1600" spc="-5" dirty="0">
                <a:latin typeface="Arial"/>
                <a:cs typeface="Arial"/>
              </a:rPr>
              <a:t>that D(G(z)) is </a:t>
            </a:r>
            <a:r>
              <a:rPr sz="1600" dirty="0">
                <a:latin typeface="Arial"/>
                <a:cs typeface="Arial"/>
              </a:rPr>
              <a:t>close </a:t>
            </a:r>
            <a:r>
              <a:rPr sz="1600" spc="-5" dirty="0">
                <a:latin typeface="Arial"/>
                <a:cs typeface="Arial"/>
              </a:rPr>
              <a:t>to </a:t>
            </a:r>
            <a:r>
              <a:rPr sz="1600" dirty="0">
                <a:latin typeface="Arial"/>
                <a:cs typeface="Arial"/>
              </a:rPr>
              <a:t>1  </a:t>
            </a:r>
            <a:r>
              <a:rPr sz="1600" spc="-5" dirty="0">
                <a:latin typeface="Arial"/>
                <a:cs typeface="Arial"/>
              </a:rPr>
              <a:t>(discriminator is fooled into thinking generated G(z) is</a:t>
            </a:r>
            <a:r>
              <a:rPr sz="1600" spc="-2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real)</a:t>
            </a:r>
            <a:endParaRPr sz="16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6345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4487509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More general approach</a:t>
            </a:r>
            <a:r>
              <a:rPr lang="ru-RU" sz="3200" kern="1200">
                <a:latin typeface="Calibri Light"/>
                <a:ea typeface="Calibri Light"/>
                <a:cs typeface="Calibri Light"/>
                <a:sym typeface="Calibri"/>
              </a:rPr>
              <a:t> </a:t>
            </a:r>
            <a:r>
              <a:rPr lang="en-US" sz="3200" kern="1200">
                <a:latin typeface="Calibri Light"/>
                <a:ea typeface="Calibri Light"/>
                <a:cs typeface="Calibri Light"/>
                <a:sym typeface="Calibri"/>
              </a:rPr>
              <a:t>to </a:t>
            </a:r>
            <a:br>
              <a:rPr lang="en-US" sz="3200" kern="1200">
                <a:latin typeface="Calibri Light"/>
                <a:ea typeface="Calibri Light"/>
                <a:cs typeface="Calibri Light"/>
                <a:sym typeface="Calibri"/>
              </a:rPr>
            </a:br>
            <a:r>
              <a:rPr lang="en-US" sz="3200" kern="1200">
                <a:latin typeface="Calibri Light"/>
                <a:ea typeface="Calibri Light"/>
                <a:cs typeface="Calibri Light"/>
                <a:sym typeface="Calibri"/>
              </a:rPr>
              <a:t>anomaly detection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198" y="1383957"/>
            <a:ext cx="475735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Construct anomaly score a(x) using data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Signal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about anomaly if anomal</a:t>
            </a: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y score is greater than some threshold t*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0917" y="6116595"/>
            <a:ext cx="7426070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*threshold selection is a separate problem, as we have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only positive examples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0626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50912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Adversarial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autoencoders</a:t>
            </a:r>
            <a:r>
              <a:rPr lang="en-US" sz="3200" kern="1200">
                <a:latin typeface="Calibri Light"/>
                <a:ea typeface="Calibri Light"/>
                <a:cs typeface="Calibri Light"/>
                <a:sym typeface="Calibri"/>
              </a:rPr>
              <a:t> help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199" y="1230066"/>
            <a:ext cx="4435248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The model is trained using images of penguins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we use noisy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inliers and pass them to </a:t>
            </a: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 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NN, we get enhanced images as the output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If we use outlier sample instead, the output of </a:t>
            </a:r>
            <a:r>
              <a:rPr kumimoji="0" lang="en-US" sz="1800" b="1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is distorted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4446" y="939113"/>
            <a:ext cx="4469554" cy="463048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2446" y="5948690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M. </a:t>
            </a:r>
            <a:r>
              <a:rPr lang="en-US" dirty="0" err="1"/>
              <a:t>Sabokrou</a:t>
            </a:r>
            <a:r>
              <a:rPr lang="en-US" dirty="0"/>
              <a:t> et al. </a:t>
            </a:r>
            <a:r>
              <a:rPr lang="en-US" i="1" dirty="0" err="1"/>
              <a:t>Adversarially</a:t>
            </a:r>
            <a:r>
              <a:rPr lang="en-US" i="1" dirty="0"/>
              <a:t> Learned One-Class Classifier for Novelty Detection</a:t>
            </a:r>
            <a:r>
              <a:rPr lang="en-US" dirty="0"/>
              <a:t>, CVPR, 2018</a:t>
            </a:r>
          </a:p>
        </p:txBody>
      </p:sp>
    </p:spTree>
    <p:extLst>
      <p:ext uri="{BB962C8B-B14F-4D97-AF65-F5344CB8AC3E}">
        <p14:creationId xmlns:p14="http://schemas.microsoft.com/office/powerpoint/2010/main" val="3064341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6188230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Overall architecture has “generator” </a:t>
            </a:r>
            <a:b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</a:b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and “discriminator”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82" y="1649112"/>
            <a:ext cx="7581900" cy="4152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79053" y="5802012"/>
            <a:ext cx="6262290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        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Autoencoder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generator                           Discriminator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gives </a:t>
            </a:r>
            <a:b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                                                                                  anomaly score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585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3631633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Internal architectures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81344" y="4937889"/>
            <a:ext cx="7645963" cy="64632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         </a:t>
            </a:r>
            <a:r>
              <a:rPr kumimoji="0" lang="en-US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Autoencoder</a:t>
            </a: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generator                                 Discriminator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gives </a:t>
            </a:r>
            <a:b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                                                                                        anomaly score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8" y="1946199"/>
            <a:ext cx="4289642" cy="255873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5809" y="1946199"/>
            <a:ext cx="4060689" cy="2443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2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7583549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Taxonomy with respect to problem statement</a:t>
            </a:r>
          </a:p>
        </p:txBody>
      </p:sp>
      <p:sp>
        <p:nvSpPr>
          <p:cNvPr id="14" name="Shape 382"/>
          <p:cNvSpPr txBox="1">
            <a:spLocks/>
          </p:cNvSpPr>
          <p:nvPr/>
        </p:nvSpPr>
        <p:spPr>
          <a:xfrm>
            <a:off x="239198" y="717465"/>
            <a:ext cx="4753863" cy="54230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45700" rIns="0" bIns="0" anchor="t" anchorCtr="0">
            <a:noAutofit/>
          </a:bodyPr>
          <a:lstStyle>
            <a:lvl1pPr marL="0" marR="0" lvl="0" indent="0" algn="ctr" defTabSz="685800" rtl="0" latinLnBrk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defTabSz="685800" rtl="0" latinLnBrk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Novelty detection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Anomaly detection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/>
              <a:t>Supervised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/>
              <a:t>Unsupervised</a:t>
            </a:r>
            <a:endParaRPr lang="ru-RU" sz="2000"/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>
                <a:latin typeface="+mn-lt"/>
              </a:rPr>
              <a:t>Semi-supervised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7805" y="810142"/>
            <a:ext cx="5516195" cy="395132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146063" y="6190995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https://arxiv.org/pdf/1901.03407.pdf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873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226760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Loss function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80" y="1578887"/>
            <a:ext cx="3534848" cy="8598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9198" y="1214737"/>
            <a:ext cx="1916548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Ful</a:t>
            </a: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l loss function: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813" y="3030613"/>
            <a:ext cx="3182423" cy="68897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9198" y="2322729"/>
            <a:ext cx="5750931" cy="70788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Loss function for difference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between the initial object </a:t>
            </a:r>
            <a:b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</a:b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and reconstruction</a:t>
            </a:r>
            <a:r>
              <a:rPr kumimoji="0" lang="ru-RU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(</a:t>
            </a: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can be log loss instead</a:t>
            </a:r>
            <a:r>
              <a:rPr kumimoji="0" lang="ru-RU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)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9174" y="4516784"/>
            <a:ext cx="6181725" cy="160662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39198" y="3975300"/>
            <a:ext cx="3743972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Loss function </a:t>
            </a: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similar to VAE &amp; GAN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581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1"/>
            <a:ext cx="331616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Usage of the model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9198" y="1214737"/>
            <a:ext cx="5319724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Anomaly score with state-of-the-art performance</a:t>
            </a:r>
            <a:r>
              <a:rPr lang="en-US" sz="2000" dirty="0">
                <a:latin typeface="+mn-lt"/>
                <a:ea typeface="+mn-ea"/>
                <a:cs typeface="+mn-cs"/>
                <a:sym typeface="Calibri"/>
              </a:rPr>
              <a:t>: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9198" y="3213271"/>
            <a:ext cx="476508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Anomaly score that utilizes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encoder-decoder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211" y="1676207"/>
            <a:ext cx="6496050" cy="11144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211" y="3827083"/>
            <a:ext cx="6829425" cy="112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1"/>
            <a:ext cx="237340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Model quality</a:t>
            </a:r>
          </a:p>
        </p:txBody>
      </p:sp>
      <p:sp>
        <p:nvSpPr>
          <p:cNvPr id="5" name="Rectangle 4"/>
          <p:cNvSpPr/>
          <p:nvPr/>
        </p:nvSpPr>
        <p:spPr>
          <a:xfrm>
            <a:off x="6232223" y="97471"/>
            <a:ext cx="282527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https://arxiv.org/abs/1802.09088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198" y="4288000"/>
            <a:ext cx="8153400" cy="18127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8" y="1067689"/>
            <a:ext cx="6082762" cy="285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067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5091200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Adversarial </a:t>
            </a:r>
            <a:r>
              <a:rPr lang="en-US" sz="3200" kern="1200" dirty="0" err="1">
                <a:latin typeface="Calibri Light"/>
                <a:ea typeface="Calibri Light"/>
                <a:cs typeface="Calibri Light"/>
                <a:sym typeface="Calibri"/>
              </a:rPr>
              <a:t>autoencoders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 help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198" y="1230066"/>
            <a:ext cx="4757351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Construct anomaly score a(x) using data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18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Signal</a:t>
            </a:r>
            <a:r>
              <a:rPr kumimoji="0" lang="en-US" sz="1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about anomaly if anomal</a:t>
            </a: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y score is greater than some threshold t</a:t>
            </a:r>
            <a:endParaRPr kumimoji="0" 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14551" y="112862"/>
            <a:ext cx="3929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https://papers.nips.cc/paper/7915-generative-probabilistic-novelty-detection-with-adversarial-autoencoders.pdf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328" y="2962824"/>
            <a:ext cx="8201025" cy="3267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5177056" cy="10772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3200" dirty="0">
                <a:latin typeface="+mn-lt"/>
              </a:rPr>
              <a:t>Factors to consider when </a:t>
            </a:r>
            <a:r>
              <a:rPr lang="ru-RU" sz="3200" dirty="0" smtClean="0">
                <a:latin typeface="+mn-lt"/>
              </a:rPr>
              <a:t/>
            </a:r>
            <a:br>
              <a:rPr lang="ru-RU" sz="3200" dirty="0" smtClean="0">
                <a:latin typeface="+mn-lt"/>
              </a:rPr>
            </a:br>
            <a:r>
              <a:rPr lang="en-US" sz="3200" dirty="0" smtClean="0">
                <a:latin typeface="+mn-lt"/>
              </a:rPr>
              <a:t>choosing </a:t>
            </a:r>
            <a:r>
              <a:rPr lang="en-US" sz="3200" dirty="0">
                <a:latin typeface="+mn-lt"/>
              </a:rPr>
              <a:t>an anomaly Detector</a:t>
            </a:r>
            <a:endParaRPr lang="en-US" sz="3200" kern="1200" dirty="0">
              <a:latin typeface="+mn-l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39198" y="1383957"/>
            <a:ext cx="5878191" cy="480131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 hangingPunct="0">
              <a:buFont typeface="Arial" panose="020B0604020202020204" pitchFamily="34" charset="0"/>
              <a:buChar char="•"/>
            </a:pPr>
            <a:r>
              <a:rPr lang="en-US" sz="1800" dirty="0"/>
              <a:t>Few parameters </a:t>
            </a:r>
            <a:endParaRPr lang="ru-RU" sz="1800" dirty="0" smtClean="0"/>
          </a:p>
          <a:p>
            <a:pPr hangingPunct="0"/>
            <a:r>
              <a:rPr lang="ru-RU" sz="1800" dirty="0"/>
              <a:t> </a:t>
            </a:r>
            <a:r>
              <a:rPr lang="ru-RU" sz="1800" dirty="0" smtClean="0"/>
              <a:t>   </a:t>
            </a:r>
            <a:r>
              <a:rPr lang="en-US" sz="1800" dirty="0" smtClean="0"/>
              <a:t>• </a:t>
            </a:r>
            <a:r>
              <a:rPr lang="en-US" sz="1800" dirty="0"/>
              <a:t>parameter-free the best </a:t>
            </a:r>
            <a:endParaRPr lang="ru-RU" sz="1800" dirty="0" smtClean="0"/>
          </a:p>
          <a:p>
            <a:pPr hangingPunct="0"/>
            <a:r>
              <a:rPr lang="ru-RU" sz="1800" dirty="0"/>
              <a:t> </a:t>
            </a:r>
            <a:r>
              <a:rPr lang="ru-RU" sz="1800" dirty="0" smtClean="0"/>
              <a:t>   </a:t>
            </a:r>
            <a:r>
              <a:rPr lang="en-US" sz="1800" dirty="0" smtClean="0"/>
              <a:t>• </a:t>
            </a:r>
            <a:r>
              <a:rPr lang="en-US" sz="1800" dirty="0"/>
              <a:t>e</a:t>
            </a:r>
            <a:r>
              <a:rPr lang="en-US" sz="1800" dirty="0" smtClean="0"/>
              <a:t>asy </a:t>
            </a:r>
            <a:r>
              <a:rPr lang="en-US" sz="1800" dirty="0"/>
              <a:t>to tune; not too sensitive to </a:t>
            </a:r>
            <a:r>
              <a:rPr lang="en-US" sz="1800" dirty="0" smtClean="0"/>
              <a:t>parameter </a:t>
            </a:r>
            <a:r>
              <a:rPr lang="en-US" sz="1800" dirty="0"/>
              <a:t>setting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dirty="0" smtClean="0"/>
              <a:t>• </a:t>
            </a:r>
            <a:r>
              <a:rPr lang="en-US" sz="1800" dirty="0"/>
              <a:t>Fast runtime: can scale up to large datasets and high dimensional datasets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dirty="0" smtClean="0"/>
              <a:t>• </a:t>
            </a:r>
            <a:r>
              <a:rPr lang="en-US" sz="1800" dirty="0"/>
              <a:t>Low space complexity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dirty="0" smtClean="0"/>
              <a:t>• </a:t>
            </a:r>
            <a:r>
              <a:rPr lang="en-US" sz="1800" dirty="0"/>
              <a:t>Known </a:t>
            </a:r>
            <a:r>
              <a:rPr lang="en-US" sz="1800" dirty="0" err="1"/>
              <a:t>behaviours</a:t>
            </a:r>
            <a:r>
              <a:rPr lang="en-US" sz="1800" dirty="0"/>
              <a:t> under different data properties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dirty="0" smtClean="0"/>
              <a:t>• </a:t>
            </a:r>
            <a:r>
              <a:rPr lang="en-US" sz="1800" dirty="0"/>
              <a:t>Can deal with different types of anomalies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dirty="0" smtClean="0"/>
              <a:t>• </a:t>
            </a:r>
            <a:r>
              <a:rPr lang="en-US" sz="1800" dirty="0"/>
              <a:t>Its ability to deal with high dimensional problems </a:t>
            </a:r>
            <a:endParaRPr lang="en-US" sz="1800" dirty="0" smtClean="0"/>
          </a:p>
          <a:p>
            <a:pPr hangingPunct="0"/>
            <a:endParaRPr lang="en-US" sz="1800" dirty="0" smtClean="0"/>
          </a:p>
          <a:p>
            <a:pPr hangingPunct="0"/>
            <a:r>
              <a:rPr lang="en-US" sz="1800" u="sng" dirty="0" smtClean="0"/>
              <a:t>• </a:t>
            </a:r>
            <a:r>
              <a:rPr lang="en-US" sz="1800" u="sng" dirty="0"/>
              <a:t>Understand the nature of anomalies and the best match algorithm</a:t>
            </a:r>
            <a:endParaRPr kumimoji="0" lang="en-US" sz="1800" b="0" i="0" u="sng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572000" y="6041301"/>
            <a:ext cx="4572000" cy="43088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>
                <a:hlinkClick r:id="rId3"/>
              </a:rPr>
              <a:t>https://federation.edu.au/__data/assets/pdf_file/0011/443666/ICDM2018-Tutorial-Final.pdf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41431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3590661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 smtClean="0">
                <a:latin typeface="Calibri Light"/>
                <a:ea typeface="Calibri Light"/>
                <a:cs typeface="Calibri Light"/>
                <a:sym typeface="Calibri"/>
              </a:rPr>
              <a:t>Take-home messages</a:t>
            </a:r>
            <a:endParaRPr lang="en-US" sz="3200" kern="1200" dirty="0">
              <a:latin typeface="Calibri Light"/>
              <a:ea typeface="Calibri Light"/>
              <a:cs typeface="Calibri Light"/>
              <a:sym typeface="Calibri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81977" y="993599"/>
            <a:ext cx="5803328" cy="45243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Anomaly detection is a challenging problem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Often proble</a:t>
            </a: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m-specific knowledge helps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 smtClean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 smtClean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sz="2400" dirty="0">
              <a:latin typeface="+mn-lt"/>
              <a:ea typeface="+mn-ea"/>
              <a:cs typeface="+mn-cs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Common approaches are </a:t>
            </a:r>
            <a:r>
              <a:rPr lang="en-US" sz="2400" dirty="0" err="1" smtClean="0">
                <a:latin typeface="+mn-lt"/>
                <a:ea typeface="+mn-ea"/>
                <a:cs typeface="+mn-cs"/>
                <a:sym typeface="Calibri"/>
              </a:rPr>
              <a:t>Autoencoder</a:t>
            </a: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-based and Isolation forest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sz="2400" dirty="0" smtClean="0">
                <a:latin typeface="+mn-lt"/>
                <a:ea typeface="+mn-ea"/>
                <a:cs typeface="+mn-cs"/>
                <a:sym typeface="Calibri"/>
              </a:rPr>
              <a:t>There are some time-series specific approaches: the problem is similar to the change detection problem 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8384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2368595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Anomaly type</a:t>
            </a:r>
          </a:p>
        </p:txBody>
      </p:sp>
      <p:sp>
        <p:nvSpPr>
          <p:cNvPr id="14" name="Shape 382"/>
          <p:cNvSpPr txBox="1">
            <a:spLocks/>
          </p:cNvSpPr>
          <p:nvPr/>
        </p:nvSpPr>
        <p:spPr>
          <a:xfrm>
            <a:off x="239198" y="717465"/>
            <a:ext cx="4753863" cy="5423067"/>
          </a:xfrm>
          <a:prstGeom prst="rect">
            <a:avLst/>
          </a:prstGeom>
          <a:noFill/>
          <a:ln w="12700">
            <a:noFill/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spcFirstLastPara="1" wrap="square" lIns="0" tIns="45700" rIns="0" bIns="0" anchor="t" anchorCtr="0">
            <a:noAutofit/>
          </a:bodyPr>
          <a:lstStyle>
            <a:lvl1pPr marL="0" marR="0" lvl="0" indent="0" algn="ctr" defTabSz="685800" rtl="0" latinLnBrk="0">
              <a:lnSpc>
                <a:spcPct val="117391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defTabSz="685800" rtl="0" latinLnBrk="0">
              <a:lnSpc>
                <a:spcPct val="121739"/>
              </a:lnSpc>
              <a:spcBef>
                <a:spcPts val="0"/>
              </a:spcBef>
              <a:spcAft>
                <a:spcPts val="140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rgbClr val="9FAD28"/>
              </a:buClr>
              <a:buSzPct val="100000"/>
              <a:buFont typeface="Merriweather Sans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lvl="6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lvl="7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lvl="8" indent="0" algn="ctr" defTabSz="685800" rtl="0" latinLnBrk="0">
              <a:lnSpc>
                <a:spcPct val="90000"/>
              </a:lnSpc>
              <a:spcBef>
                <a:spcPts val="4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Times New Roman"/>
              <a:buNone/>
              <a:tabLst/>
              <a:defRPr sz="2300" b="0" i="0" u="none" strike="noStrike" cap="none" spc="0" baseline="0">
                <a:solidFill>
                  <a:schemeClr val="dk1"/>
                </a:solidFill>
                <a:uFillTx/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Point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/>
              <a:t>Collective or group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r>
              <a:rPr lang="en-US" sz="2000" dirty="0">
                <a:latin typeface="+mn-lt"/>
              </a:rPr>
              <a:t>Contextual or conditional</a:t>
            </a:r>
          </a:p>
          <a:p>
            <a:pPr marL="438150" lvl="0" indent="-342900" algn="l">
              <a:lnSpc>
                <a:spcPct val="150000"/>
              </a:lnSpc>
              <a:spcBef>
                <a:spcPts val="317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 panose="020B0604020202020204" pitchFamily="34" charset="0"/>
              <a:buChar char="•"/>
            </a:pPr>
            <a:endParaRPr lang="en-US" sz="2000" dirty="0">
              <a:latin typeface="+mn-lt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146063" y="6190995"/>
            <a:ext cx="29979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https://arxiv.org/pdf/1901.03407.pdf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02475" y="1136822"/>
            <a:ext cx="4548310" cy="19399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9552" y="3851453"/>
            <a:ext cx="4640576" cy="156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16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 txBox="1">
            <a:spLocks/>
          </p:cNvSpPr>
          <p:nvPr/>
        </p:nvSpPr>
        <p:spPr>
          <a:xfrm>
            <a:off x="2000241" y="2817804"/>
            <a:ext cx="4339599" cy="1222391"/>
          </a:xfrm>
          <a:prstGeom prst="rect">
            <a:avLst/>
          </a:prstGeom>
        </p:spPr>
        <p:txBody>
          <a:bodyPr vert="horz" lIns="64291" tIns="32146" rIns="64291" bIns="32146" rtlCol="0" anchor="t">
            <a:normAutofit/>
          </a:bodyPr>
          <a:lstStyle>
            <a:lvl1pPr marL="261938" indent="-261938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3888" indent="-26035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01700" indent="-18891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5095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2900" indent="-1746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 sz="1800"/>
            </a:pPr>
            <a:endParaRPr lang="ru-RU" sz="2400" dirty="0">
              <a:solidFill>
                <a:srgbClr val="000000"/>
              </a:solidFill>
              <a:latin typeface="Calibri Light"/>
              <a:ea typeface="Calibri Light"/>
              <a:cs typeface="Calibri Light"/>
              <a:sym typeface="Calibri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39198" y="112862"/>
            <a:ext cx="3952106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Change point detection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F395693E-18ED-40C3-A8B7-9EAFE22F7D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5" y="962025"/>
            <a:ext cx="6572250" cy="4933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A685FAD-124D-400D-8060-6678A5D3E481}"/>
              </a:ext>
            </a:extLst>
          </p:cNvPr>
          <p:cNvSpPr txBox="1"/>
          <p:nvPr/>
        </p:nvSpPr>
        <p:spPr>
          <a:xfrm>
            <a:off x="2215251" y="896187"/>
            <a:ext cx="1326643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Discontinuity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6C98D7D-AFD6-4CB8-AD94-85A4EFFE47F0}"/>
              </a:ext>
            </a:extLst>
          </p:cNvPr>
          <p:cNvSpPr txBox="1"/>
          <p:nvPr/>
        </p:nvSpPr>
        <p:spPr>
          <a:xfrm>
            <a:off x="1846559" y="3445462"/>
            <a:ext cx="2064025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Variance growth     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3836A44-E97A-4EDF-AB20-04E795C0F6A0}"/>
              </a:ext>
            </a:extLst>
          </p:cNvPr>
          <p:cNvSpPr txBox="1"/>
          <p:nvPr/>
        </p:nvSpPr>
        <p:spPr>
          <a:xfrm>
            <a:off x="5602108" y="896187"/>
            <a:ext cx="1321835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1800" dirty="0">
                <a:latin typeface="+mn-lt"/>
                <a:ea typeface="+mn-ea"/>
                <a:cs typeface="+mn-cs"/>
                <a:sym typeface="Calibri"/>
              </a:rPr>
              <a:t>       Kinks       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5CAF6A20-78D4-415B-BAD2-E12E447695A9}"/>
              </a:ext>
            </a:extLst>
          </p:cNvPr>
          <p:cNvSpPr txBox="1"/>
          <p:nvPr/>
        </p:nvSpPr>
        <p:spPr>
          <a:xfrm>
            <a:off x="4984951" y="3441800"/>
            <a:ext cx="2556147" cy="36933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    Violation of dynamic      </a:t>
            </a:r>
            <a:endParaRPr kumimoji="0" lang="ru-RU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972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651165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Real world change point: fluid pressure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xmlns="" id="{ABC8A610-DEC1-42E6-BEA5-2C4E7565A7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633" y="1579778"/>
            <a:ext cx="5855654" cy="4250436"/>
          </a:xfrm>
          <a:prstGeom prst="rect">
            <a:avLst/>
          </a:prstGeom>
        </p:spPr>
      </p:pic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94BAB6-A070-4622-A053-84436C0A749A}"/>
              </a:ext>
            </a:extLst>
          </p:cNvPr>
          <p:cNvSpPr/>
          <p:nvPr/>
        </p:nvSpPr>
        <p:spPr>
          <a:xfrm>
            <a:off x="239198" y="792733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F</a:t>
            </a:r>
            <a:r>
              <a:rPr lang="ru-RU" dirty="0" err="1"/>
              <a:t>luid</a:t>
            </a:r>
            <a:r>
              <a:rPr lang="ru-RU" dirty="0"/>
              <a:t> </a:t>
            </a:r>
            <a:r>
              <a:rPr lang="ru-RU" dirty="0" err="1"/>
              <a:t>pressure</a:t>
            </a:r>
            <a:r>
              <a:rPr lang="ru-RU" dirty="0"/>
              <a:t> </a:t>
            </a:r>
            <a:r>
              <a:rPr lang="ru-RU" dirty="0" err="1"/>
              <a:t>in</a:t>
            </a:r>
            <a:r>
              <a:rPr lang="ru-RU" dirty="0"/>
              <a:t> a </a:t>
            </a:r>
            <a:r>
              <a:rPr lang="ru-RU" dirty="0" err="1"/>
              <a:t>hydrodynamic</a:t>
            </a:r>
            <a:r>
              <a:rPr lang="ru-RU" dirty="0"/>
              <a:t> </a:t>
            </a:r>
            <a:r>
              <a:rPr lang="ru-RU" dirty="0" err="1"/>
              <a:t>system</a:t>
            </a:r>
            <a:r>
              <a:rPr lang="ru-RU" dirty="0"/>
              <a:t> </a:t>
            </a:r>
            <a:r>
              <a:rPr lang="en-US" dirty="0"/>
              <a:t>for a numerical </a:t>
            </a:r>
            <a:r>
              <a:rPr lang="ru-RU" dirty="0" err="1"/>
              <a:t>model</a:t>
            </a:r>
            <a:r>
              <a:rPr lang="ru-RU" dirty="0"/>
              <a:t> </a:t>
            </a:r>
            <a:r>
              <a:rPr lang="ru-RU" dirty="0" err="1"/>
              <a:t>based</a:t>
            </a:r>
            <a:r>
              <a:rPr lang="ru-RU" dirty="0"/>
              <a:t> </a:t>
            </a:r>
            <a:r>
              <a:rPr lang="ru-RU" dirty="0" err="1"/>
              <a:t>on</a:t>
            </a:r>
            <a:r>
              <a:rPr lang="en-US" dirty="0"/>
              <a:t> </a:t>
            </a:r>
            <a:r>
              <a:rPr lang="ru-RU" dirty="0" err="1"/>
              <a:t>Boltzmann</a:t>
            </a:r>
            <a:r>
              <a:rPr lang="ru-RU" dirty="0"/>
              <a:t> </a:t>
            </a:r>
            <a:r>
              <a:rPr lang="ru-RU" dirty="0" err="1"/>
              <a:t>method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6920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9198" y="112862"/>
            <a:ext cx="6540122" cy="58477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Real world change point: S&amp;P</a:t>
            </a:r>
            <a:r>
              <a:rPr lang="ru-RU" sz="3200" kern="1200" dirty="0">
                <a:latin typeface="Calibri Light"/>
                <a:ea typeface="Calibri Light"/>
                <a:cs typeface="Calibri Light"/>
                <a:sym typeface="Calibri"/>
              </a:rPr>
              <a:t>500</a:t>
            </a:r>
            <a:r>
              <a:rPr lang="en-US" sz="3200" kern="1200" dirty="0">
                <a:latin typeface="Calibri Light"/>
                <a:ea typeface="Calibri Light"/>
                <a:cs typeface="Calibri Light"/>
                <a:sym typeface="Calibri"/>
              </a:rPr>
              <a:t> index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7AA742D5-A7E2-478C-90DE-0077A7F75FCD}"/>
              </a:ext>
            </a:extLst>
          </p:cNvPr>
          <p:cNvSpPr txBox="1"/>
          <p:nvPr/>
        </p:nvSpPr>
        <p:spPr>
          <a:xfrm>
            <a:off x="6754565" y="6160365"/>
            <a:ext cx="2389435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Slide by A.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Artemov</a:t>
            </a:r>
            <a:r>
              <a:rPr kumimoji="0" lang="en-US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, E. </a:t>
            </a:r>
            <a:r>
              <a:rPr kumimoji="0" lang="en-US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rPr>
              <a:t>Burnaev</a:t>
            </a:r>
            <a:endParaRPr kumimoji="0" lang="ru-RU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Calibri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xmlns="" id="{4694BAB6-A070-4622-A053-84436C0A749A}"/>
              </a:ext>
            </a:extLst>
          </p:cNvPr>
          <p:cNvSpPr/>
          <p:nvPr/>
        </p:nvSpPr>
        <p:spPr>
          <a:xfrm>
            <a:off x="239198" y="79273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Dynamic of S&amp;P</a:t>
            </a:r>
            <a:r>
              <a:rPr lang="ru-RU" dirty="0"/>
              <a:t>500</a:t>
            </a:r>
            <a:r>
              <a:rPr lang="en-US" dirty="0"/>
              <a:t> stock exchange index for 7 years</a:t>
            </a:r>
            <a:endParaRPr lang="ru-RU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xmlns="" id="{0B350885-3EAA-40AB-8227-9C33D3CFA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287" y="1506816"/>
            <a:ext cx="6180074" cy="441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95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 thruBlk="1"/>
      </p:transition>
    </mc:Choice>
    <mc:Fallback xmlns="">
      <p:transition>
        <p:fade thruBlk="1"/>
      </p:transition>
    </mc:Fallback>
  </mc:AlternateContent>
</p:sld>
</file>

<file path=ppt/theme/theme1.xml><?xml version="1.0" encoding="utf-8"?>
<a:theme xmlns:a="http://schemas.openxmlformats.org/drawingml/2006/main" name="Custom Design">
  <a:themeElements>
    <a:clrScheme name="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Custom Design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Custom Design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11312</TotalTime>
  <Words>2947</Words>
  <Application>Microsoft Office PowerPoint</Application>
  <PresentationFormat>On-screen Show (4:3)</PresentationFormat>
  <Paragraphs>477</Paragraphs>
  <Slides>55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ＭＳ Ｐゴシック</vt:lpstr>
      <vt:lpstr>Arial</vt:lpstr>
      <vt:lpstr>Calibri</vt:lpstr>
      <vt:lpstr>Calibri Light</vt:lpstr>
      <vt:lpstr>Cambria Math</vt:lpstr>
      <vt:lpstr>Merriweather Sans</vt:lpstr>
      <vt:lpstr>Times New Roman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Bayesian Methods of      Machine Learning</dc:title>
  <dc:creator>Alexey Zaytsev</dc:creator>
  <cp:lastModifiedBy>Alexey Zaytsev</cp:lastModifiedBy>
  <cp:revision>291</cp:revision>
  <cp:lastPrinted>2017-11-23T20:56:26Z</cp:lastPrinted>
  <dcterms:modified xsi:type="dcterms:W3CDTF">2020-01-31T10:32:39Z</dcterms:modified>
</cp:coreProperties>
</file>